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40" r:id="rId4"/>
  </p:sldMasterIdLst>
  <p:notesMasterIdLst>
    <p:notesMasterId r:id="rId22"/>
  </p:notesMasterIdLst>
  <p:handoutMasterIdLst>
    <p:handoutMasterId r:id="rId23"/>
  </p:handoutMasterIdLst>
  <p:sldIdLst>
    <p:sldId id="264" r:id="rId5"/>
    <p:sldId id="260" r:id="rId6"/>
    <p:sldId id="266" r:id="rId7"/>
    <p:sldId id="272" r:id="rId8"/>
    <p:sldId id="273" r:id="rId9"/>
    <p:sldId id="267" r:id="rId10"/>
    <p:sldId id="268" r:id="rId11"/>
    <p:sldId id="271" r:id="rId12"/>
    <p:sldId id="269" r:id="rId13"/>
    <p:sldId id="270" r:id="rId14"/>
    <p:sldId id="276" r:id="rId15"/>
    <p:sldId id="275" r:id="rId16"/>
    <p:sldId id="277" r:id="rId17"/>
    <p:sldId id="278" r:id="rId18"/>
    <p:sldId id="279" r:id="rId19"/>
    <p:sldId id="265"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72" autoAdjust="0"/>
    <p:restoredTop sz="92866" autoAdjust="0"/>
  </p:normalViewPr>
  <p:slideViewPr>
    <p:cSldViewPr snapToGrid="0">
      <p:cViewPr varScale="1">
        <p:scale>
          <a:sx n="80" d="100"/>
          <a:sy n="80" d="100"/>
        </p:scale>
        <p:origin x="970" y="58"/>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28-Dec-22</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28-Dec-22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3291-C0D9-4415-AEC4-F67D377A5ADC}" type="slidenum">
              <a:rPr lang="en-US" smtClean="0"/>
              <a:t>4</a:t>
            </a:fld>
            <a:endParaRPr lang="en-US" dirty="0"/>
          </a:p>
        </p:txBody>
      </p:sp>
    </p:spTree>
    <p:extLst>
      <p:ext uri="{BB962C8B-B14F-4D97-AF65-F5344CB8AC3E}">
        <p14:creationId xmlns:p14="http://schemas.microsoft.com/office/powerpoint/2010/main" val="2340643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t>28-Dec-22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t>28-Dec-22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t>28-Dec-22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t>28-Dec-22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t>28-Dec-22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t>28-Dec-22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t>28-Dec-22</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t>28-Dec-22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t>28-Dec-22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t>28-Dec-22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t>28-Dec-22</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t>28-Dec-22</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ieeexplore.ieee.org/abstract/document/8610632" TargetMode="External"/><Relationship Id="rId2" Type="http://schemas.openxmlformats.org/officeDocument/2006/relationships/hyperlink" Target="https://www.mayoclinic.org/diseases-conditions/breast-cancer/symptoms-causes/syc-20352470" TargetMode="External"/><Relationship Id="rId1" Type="http://schemas.openxmlformats.org/officeDocument/2006/relationships/slideLayout" Target="../slideLayouts/slideLayout8.xml"/><Relationship Id="rId5" Type="http://schemas.openxmlformats.org/officeDocument/2006/relationships/hyperlink" Target="https://arxiv.org/abs/1902.03825" TargetMode="External"/><Relationship Id="rId4" Type="http://schemas.openxmlformats.org/officeDocument/2006/relationships/hyperlink" Target="http://www.ijmlc.org/index.php?m=content&amp;c=index&amp;a=show&amp;catid=85&amp;id=921"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sciencedirect.com/science/article/pii/S2352340920308222?via=ihub" TargetMode="External"/><Relationship Id="rId2" Type="http://schemas.openxmlformats.org/officeDocument/2006/relationships/hyperlink" Target="https://doi.org/10.4108/eai.19-12-2018.156086" TargetMode="External"/><Relationship Id="rId1" Type="http://schemas.openxmlformats.org/officeDocument/2006/relationships/slideLayout" Target="../slideLayouts/slideLayout2.xml"/><Relationship Id="rId5" Type="http://schemas.openxmlformats.org/officeDocument/2006/relationships/hyperlink" Target="https://www.sciencedirect.com/science/article/pii/S1877050921014629" TargetMode="External"/><Relationship Id="rId4" Type="http://schemas.openxmlformats.org/officeDocument/2006/relationships/hyperlink" Target="https://archive.ics.uci.edu/ml/datasets/Mammographic+Mas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2"/>
          <a:srcRect t="2926" r="9092" b="20447"/>
          <a:stretch/>
        </p:blipFill>
        <p:spPr>
          <a:xfrm>
            <a:off x="20" y="-1"/>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161925" y="854584"/>
            <a:ext cx="4276725" cy="3255264"/>
          </a:xfrm>
        </p:spPr>
        <p:txBody>
          <a:bodyPr>
            <a:noAutofit/>
          </a:bodyPr>
          <a:lstStyle/>
          <a:p>
            <a:r>
              <a:rPr lang="en-US" sz="3600" dirty="0"/>
              <a:t>Comparative Study of Machine Learning Algorithms</a:t>
            </a:r>
            <a:br>
              <a:rPr lang="en-US" sz="3600" dirty="0"/>
            </a:br>
            <a:r>
              <a:rPr lang="en-US" sz="3600" dirty="0"/>
              <a:t>for Cancer Detection Using Mammographic Masses</a:t>
            </a: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161924" y="4202433"/>
            <a:ext cx="3981452" cy="1800984"/>
          </a:xfrm>
        </p:spPr>
        <p:txBody>
          <a:bodyPr>
            <a:normAutofit fontScale="92500" lnSpcReduction="10000"/>
          </a:bodyPr>
          <a:lstStyle/>
          <a:p>
            <a:pPr>
              <a:spcBef>
                <a:spcPts val="0"/>
              </a:spcBef>
            </a:pPr>
            <a:r>
              <a:rPr lang="en-US" sz="2400" b="1" dirty="0"/>
              <a:t>Prepared by:</a:t>
            </a:r>
          </a:p>
          <a:p>
            <a:pPr>
              <a:spcBef>
                <a:spcPts val="0"/>
              </a:spcBef>
            </a:pPr>
            <a:r>
              <a:rPr lang="en-US" sz="2400" dirty="0"/>
              <a:t>Mahnoor Athar</a:t>
            </a:r>
          </a:p>
          <a:p>
            <a:pPr>
              <a:spcBef>
                <a:spcPts val="0"/>
              </a:spcBef>
            </a:pPr>
            <a:r>
              <a:rPr lang="en-US" sz="2400" dirty="0"/>
              <a:t>Laiba Mazhar</a:t>
            </a:r>
          </a:p>
          <a:p>
            <a:pPr>
              <a:spcBef>
                <a:spcPts val="0"/>
              </a:spcBef>
              <a:spcAft>
                <a:spcPts val="600"/>
              </a:spcAft>
            </a:pPr>
            <a:r>
              <a:rPr lang="en-US" sz="2400" dirty="0"/>
              <a:t>Shanza Bakht</a:t>
            </a:r>
          </a:p>
          <a:p>
            <a:pPr>
              <a:spcBef>
                <a:spcPts val="0"/>
              </a:spcBef>
            </a:pPr>
            <a:r>
              <a:rPr lang="en-US" sz="2400" b="1" dirty="0"/>
              <a:t>Presented to:</a:t>
            </a:r>
          </a:p>
          <a:p>
            <a:pPr>
              <a:spcBef>
                <a:spcPts val="0"/>
              </a:spcBef>
            </a:pPr>
            <a:r>
              <a:rPr lang="en-US" sz="2400" dirty="0"/>
              <a:t>Dr. Amanullah Yasin</a:t>
            </a:r>
          </a:p>
        </p:txBody>
      </p:sp>
      <p:sp>
        <p:nvSpPr>
          <p:cNvPr id="23" name="Rectangle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CCEB6-C94D-4F3E-B4F7-F0D60434376C}"/>
              </a:ext>
            </a:extLst>
          </p:cNvPr>
          <p:cNvSpPr>
            <a:spLocks noGrp="1"/>
          </p:cNvSpPr>
          <p:nvPr>
            <p:ph type="title"/>
          </p:nvPr>
        </p:nvSpPr>
        <p:spPr/>
        <p:txBody>
          <a:bodyPr/>
          <a:lstStyle/>
          <a:p>
            <a:r>
              <a:rPr lang="en-US" dirty="0"/>
              <a:t>Proposed Methodologies</a:t>
            </a:r>
          </a:p>
        </p:txBody>
      </p:sp>
      <p:sp>
        <p:nvSpPr>
          <p:cNvPr id="3" name="Content Placeholder 2">
            <a:extLst>
              <a:ext uri="{FF2B5EF4-FFF2-40B4-BE49-F238E27FC236}">
                <a16:creationId xmlns:a16="http://schemas.microsoft.com/office/drawing/2014/main" id="{01D454A8-04A8-4B8E-A76A-B271C754D888}"/>
              </a:ext>
            </a:extLst>
          </p:cNvPr>
          <p:cNvSpPr>
            <a:spLocks noGrp="1"/>
          </p:cNvSpPr>
          <p:nvPr>
            <p:ph idx="1"/>
          </p:nvPr>
        </p:nvSpPr>
        <p:spPr/>
        <p:txBody>
          <a:bodyPr/>
          <a:lstStyle/>
          <a:p>
            <a:r>
              <a:rPr lang="en-US" dirty="0">
                <a:solidFill>
                  <a:schemeClr val="tx1"/>
                </a:solidFill>
              </a:rPr>
              <a:t>We have used the </a:t>
            </a:r>
            <a:r>
              <a:rPr lang="en-US" b="1" dirty="0">
                <a:solidFill>
                  <a:schemeClr val="tx1"/>
                </a:solidFill>
              </a:rPr>
              <a:t>Mammographic Mass Data Set </a:t>
            </a:r>
            <a:r>
              <a:rPr lang="en-US" dirty="0">
                <a:solidFill>
                  <a:schemeClr val="tx1"/>
                </a:solidFill>
              </a:rPr>
              <a:t>from UCI Machine Learning Repository and applied K-Nearest Neighbors (KNN), Random Forest, Logistic Regression, Support Vector Machines (SVM), Naïve Bayes and Adaptive Boosting (AdaBoost) models to it.</a:t>
            </a:r>
          </a:p>
        </p:txBody>
      </p:sp>
    </p:spTree>
    <p:extLst>
      <p:ext uri="{BB962C8B-B14F-4D97-AF65-F5344CB8AC3E}">
        <p14:creationId xmlns:p14="http://schemas.microsoft.com/office/powerpoint/2010/main" val="2838140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525919-6F65-46DA-96D7-9AD4A2309DE4}"/>
              </a:ext>
            </a:extLst>
          </p:cNvPr>
          <p:cNvSpPr/>
          <p:nvPr/>
        </p:nvSpPr>
        <p:spPr>
          <a:xfrm>
            <a:off x="156755" y="143691"/>
            <a:ext cx="11756572" cy="6492240"/>
          </a:xfrm>
          <a:prstGeom prst="rect">
            <a:avLst/>
          </a:prstGeom>
          <a:solidFill>
            <a:schemeClr val="bg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4" name="Flowchart: Connector 3">
            <a:extLst>
              <a:ext uri="{FF2B5EF4-FFF2-40B4-BE49-F238E27FC236}">
                <a16:creationId xmlns:a16="http://schemas.microsoft.com/office/drawing/2014/main" id="{675652E4-08DE-4589-83B7-B8A3EAA6F41A}"/>
              </a:ext>
            </a:extLst>
          </p:cNvPr>
          <p:cNvSpPr/>
          <p:nvPr/>
        </p:nvSpPr>
        <p:spPr>
          <a:xfrm>
            <a:off x="445770" y="1528353"/>
            <a:ext cx="496389" cy="483325"/>
          </a:xfrm>
          <a:prstGeom prst="flowChartConnector">
            <a:avLst/>
          </a:prstGeom>
          <a:ln w="28575"/>
          <a:effectLst>
            <a:outerShdw blurRad="63500" sx="102000" sy="102000" algn="ctr"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 name="Cylinder 5">
            <a:extLst>
              <a:ext uri="{FF2B5EF4-FFF2-40B4-BE49-F238E27FC236}">
                <a16:creationId xmlns:a16="http://schemas.microsoft.com/office/drawing/2014/main" id="{51851146-8FB9-49C3-8087-61D093ABF84E}"/>
              </a:ext>
            </a:extLst>
          </p:cNvPr>
          <p:cNvSpPr/>
          <p:nvPr/>
        </p:nvSpPr>
        <p:spPr>
          <a:xfrm>
            <a:off x="1231174" y="1175656"/>
            <a:ext cx="1214846" cy="1188720"/>
          </a:xfrm>
          <a:prstGeom prst="can">
            <a:avLst/>
          </a:prstGeom>
          <a:solidFill>
            <a:schemeClr val="bg1"/>
          </a:solidFill>
          <a:ln>
            <a:solidFill>
              <a:schemeClr val="tx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UCI Repository</a:t>
            </a:r>
          </a:p>
        </p:txBody>
      </p:sp>
      <p:sp>
        <p:nvSpPr>
          <p:cNvPr id="7" name="Rectangle: Rounded Corners 6">
            <a:extLst>
              <a:ext uri="{FF2B5EF4-FFF2-40B4-BE49-F238E27FC236}">
                <a16:creationId xmlns:a16="http://schemas.microsoft.com/office/drawing/2014/main" id="{083DCEBC-6922-4405-AABB-AFCA41170AB2}"/>
              </a:ext>
            </a:extLst>
          </p:cNvPr>
          <p:cNvSpPr/>
          <p:nvPr/>
        </p:nvSpPr>
        <p:spPr>
          <a:xfrm>
            <a:off x="1126127" y="2971800"/>
            <a:ext cx="1424940" cy="914400"/>
          </a:xfrm>
          <a:prstGeom prst="roundRect">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 Acquisition</a:t>
            </a:r>
          </a:p>
        </p:txBody>
      </p:sp>
      <p:cxnSp>
        <p:nvCxnSpPr>
          <p:cNvPr id="9" name="Straight Connector 8">
            <a:extLst>
              <a:ext uri="{FF2B5EF4-FFF2-40B4-BE49-F238E27FC236}">
                <a16:creationId xmlns:a16="http://schemas.microsoft.com/office/drawing/2014/main" id="{7D95F0C2-3351-45DF-A119-64EA10CA71A7}"/>
              </a:ext>
            </a:extLst>
          </p:cNvPr>
          <p:cNvCxnSpPr/>
          <p:nvPr/>
        </p:nvCxnSpPr>
        <p:spPr>
          <a:xfrm>
            <a:off x="2939143" y="143691"/>
            <a:ext cx="0" cy="6492240"/>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0527A6BA-8168-4137-B4E6-9627B85C7013}"/>
              </a:ext>
            </a:extLst>
          </p:cNvPr>
          <p:cNvCxnSpPr>
            <a:stCxn id="6" idx="1"/>
          </p:cNvCxnSpPr>
          <p:nvPr/>
        </p:nvCxnSpPr>
        <p:spPr>
          <a:xfrm flipV="1">
            <a:off x="1838597" y="757646"/>
            <a:ext cx="0" cy="41801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FAD34F4-0BC2-4150-B98B-1C65E101902C}"/>
              </a:ext>
            </a:extLst>
          </p:cNvPr>
          <p:cNvCxnSpPr/>
          <p:nvPr/>
        </p:nvCxnSpPr>
        <p:spPr>
          <a:xfrm flipH="1">
            <a:off x="693964" y="757646"/>
            <a:ext cx="1144633"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3C8DA04-544A-4A98-B9E2-3F60291BC223}"/>
              </a:ext>
            </a:extLst>
          </p:cNvPr>
          <p:cNvCxnSpPr/>
          <p:nvPr/>
        </p:nvCxnSpPr>
        <p:spPr>
          <a:xfrm>
            <a:off x="693964" y="757646"/>
            <a:ext cx="0" cy="770707"/>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F690F24-788D-434B-B55A-6AF711BAE18B}"/>
              </a:ext>
            </a:extLst>
          </p:cNvPr>
          <p:cNvCxnSpPr>
            <a:stCxn id="6" idx="3"/>
          </p:cNvCxnSpPr>
          <p:nvPr/>
        </p:nvCxnSpPr>
        <p:spPr>
          <a:xfrm>
            <a:off x="1838597" y="2364376"/>
            <a:ext cx="0" cy="607424"/>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840EF9DF-3934-4621-B5D9-2AD85DE1E7BC}"/>
              </a:ext>
            </a:extLst>
          </p:cNvPr>
          <p:cNvSpPr txBox="1"/>
          <p:nvPr/>
        </p:nvSpPr>
        <p:spPr>
          <a:xfrm>
            <a:off x="600894" y="326571"/>
            <a:ext cx="1845120" cy="369332"/>
          </a:xfrm>
          <a:prstGeom prst="rect">
            <a:avLst/>
          </a:prstGeom>
          <a:noFill/>
        </p:spPr>
        <p:txBody>
          <a:bodyPr wrap="square" rtlCol="0">
            <a:spAutoFit/>
          </a:bodyPr>
          <a:lstStyle/>
          <a:p>
            <a:r>
              <a:rPr lang="en-US" b="1" dirty="0"/>
              <a:t>Loading Dataset</a:t>
            </a:r>
          </a:p>
        </p:txBody>
      </p:sp>
      <p:sp>
        <p:nvSpPr>
          <p:cNvPr id="19" name="Rectangle: Rounded Corners 18">
            <a:extLst>
              <a:ext uri="{FF2B5EF4-FFF2-40B4-BE49-F238E27FC236}">
                <a16:creationId xmlns:a16="http://schemas.microsoft.com/office/drawing/2014/main" id="{4D745804-7959-46CF-9D31-7AF7DEED3529}"/>
              </a:ext>
            </a:extLst>
          </p:cNvPr>
          <p:cNvSpPr/>
          <p:nvPr/>
        </p:nvSpPr>
        <p:spPr>
          <a:xfrm>
            <a:off x="3487783" y="875211"/>
            <a:ext cx="1593643" cy="940526"/>
          </a:xfrm>
          <a:prstGeom prst="roundRect">
            <a:avLst/>
          </a:prstGeom>
          <a:ln w="285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Cleaning</a:t>
            </a:r>
          </a:p>
        </p:txBody>
      </p:sp>
      <p:sp>
        <p:nvSpPr>
          <p:cNvPr id="20" name="Rectangle: Rounded Corners 19">
            <a:extLst>
              <a:ext uri="{FF2B5EF4-FFF2-40B4-BE49-F238E27FC236}">
                <a16:creationId xmlns:a16="http://schemas.microsoft.com/office/drawing/2014/main" id="{99A6BB92-F561-47A9-B5AA-E4821E139D1A}"/>
              </a:ext>
            </a:extLst>
          </p:cNvPr>
          <p:cNvSpPr/>
          <p:nvPr/>
        </p:nvSpPr>
        <p:spPr>
          <a:xfrm>
            <a:off x="3487780" y="2312942"/>
            <a:ext cx="1593643" cy="940526"/>
          </a:xfrm>
          <a:prstGeom prst="roundRect">
            <a:avLst/>
          </a:prstGeom>
          <a:ln w="285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Attribute Selection</a:t>
            </a:r>
          </a:p>
        </p:txBody>
      </p:sp>
      <p:sp>
        <p:nvSpPr>
          <p:cNvPr id="21" name="Rectangle: Rounded Corners 20">
            <a:extLst>
              <a:ext uri="{FF2B5EF4-FFF2-40B4-BE49-F238E27FC236}">
                <a16:creationId xmlns:a16="http://schemas.microsoft.com/office/drawing/2014/main" id="{C516C244-6190-4AEE-BF51-972EB6FCB2B4}"/>
              </a:ext>
            </a:extLst>
          </p:cNvPr>
          <p:cNvSpPr/>
          <p:nvPr/>
        </p:nvSpPr>
        <p:spPr>
          <a:xfrm>
            <a:off x="3487780" y="3750673"/>
            <a:ext cx="1593643" cy="940526"/>
          </a:xfrm>
          <a:prstGeom prst="roundRect">
            <a:avLst/>
          </a:prstGeom>
          <a:ln w="285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Set Target Class</a:t>
            </a:r>
          </a:p>
        </p:txBody>
      </p:sp>
      <p:sp>
        <p:nvSpPr>
          <p:cNvPr id="22" name="Rectangle: Rounded Corners 21">
            <a:extLst>
              <a:ext uri="{FF2B5EF4-FFF2-40B4-BE49-F238E27FC236}">
                <a16:creationId xmlns:a16="http://schemas.microsoft.com/office/drawing/2014/main" id="{74F215E7-44DB-4895-949B-F1616C35090F}"/>
              </a:ext>
            </a:extLst>
          </p:cNvPr>
          <p:cNvSpPr/>
          <p:nvPr/>
        </p:nvSpPr>
        <p:spPr>
          <a:xfrm>
            <a:off x="3487780" y="5127174"/>
            <a:ext cx="1593643" cy="940526"/>
          </a:xfrm>
          <a:prstGeom prst="roundRect">
            <a:avLst/>
          </a:prstGeom>
          <a:ln w="285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Feature Extraction</a:t>
            </a:r>
          </a:p>
        </p:txBody>
      </p:sp>
      <p:cxnSp>
        <p:nvCxnSpPr>
          <p:cNvPr id="26" name="Straight Connector 25">
            <a:extLst>
              <a:ext uri="{FF2B5EF4-FFF2-40B4-BE49-F238E27FC236}">
                <a16:creationId xmlns:a16="http://schemas.microsoft.com/office/drawing/2014/main" id="{B94A8294-52E5-40D4-9290-A6A2C6720376}"/>
              </a:ext>
            </a:extLst>
          </p:cNvPr>
          <p:cNvCxnSpPr>
            <a:cxnSpLocks/>
            <a:stCxn id="7" idx="3"/>
          </p:cNvCxnSpPr>
          <p:nvPr/>
        </p:nvCxnSpPr>
        <p:spPr>
          <a:xfrm>
            <a:off x="2551067" y="3429000"/>
            <a:ext cx="570956" cy="0"/>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8A09B33E-CEFA-4BB1-9DFC-E8A2D15D8394}"/>
              </a:ext>
            </a:extLst>
          </p:cNvPr>
          <p:cNvCxnSpPr>
            <a:cxnSpLocks/>
          </p:cNvCxnSpPr>
          <p:nvPr/>
        </p:nvCxnSpPr>
        <p:spPr>
          <a:xfrm flipV="1">
            <a:off x="3122023" y="1345474"/>
            <a:ext cx="0" cy="2083526"/>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0FF502AF-0808-42FC-A0C2-E025A3F9A528}"/>
              </a:ext>
            </a:extLst>
          </p:cNvPr>
          <p:cNvCxnSpPr>
            <a:endCxn id="19" idx="1"/>
          </p:cNvCxnSpPr>
          <p:nvPr/>
        </p:nvCxnSpPr>
        <p:spPr>
          <a:xfrm>
            <a:off x="3122023" y="1345474"/>
            <a:ext cx="36576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594AB54D-E17A-4122-997B-AB6B26C6AE85}"/>
              </a:ext>
            </a:extLst>
          </p:cNvPr>
          <p:cNvCxnSpPr>
            <a:stCxn id="19" idx="2"/>
            <a:endCxn id="20" idx="0"/>
          </p:cNvCxnSpPr>
          <p:nvPr/>
        </p:nvCxnSpPr>
        <p:spPr>
          <a:xfrm flipH="1">
            <a:off x="4284602" y="1815737"/>
            <a:ext cx="3" cy="4972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DF154B4F-6A1D-48BD-9B68-6CFF90AA1398}"/>
              </a:ext>
            </a:extLst>
          </p:cNvPr>
          <p:cNvCxnSpPr/>
          <p:nvPr/>
        </p:nvCxnSpPr>
        <p:spPr>
          <a:xfrm flipH="1">
            <a:off x="4284601" y="3240813"/>
            <a:ext cx="3" cy="4972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AB2D3784-C6F0-4F31-9FC3-92BE7239DF11}"/>
              </a:ext>
            </a:extLst>
          </p:cNvPr>
          <p:cNvCxnSpPr>
            <a:cxnSpLocks/>
          </p:cNvCxnSpPr>
          <p:nvPr/>
        </p:nvCxnSpPr>
        <p:spPr>
          <a:xfrm>
            <a:off x="4284601" y="4703854"/>
            <a:ext cx="1" cy="4233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0" name="TextBox 39">
            <a:extLst>
              <a:ext uri="{FF2B5EF4-FFF2-40B4-BE49-F238E27FC236}">
                <a16:creationId xmlns:a16="http://schemas.microsoft.com/office/drawing/2014/main" id="{B8ADD8FE-7A07-4329-9B62-5B1CEB541589}"/>
              </a:ext>
            </a:extLst>
          </p:cNvPr>
          <p:cNvSpPr txBox="1"/>
          <p:nvPr/>
        </p:nvSpPr>
        <p:spPr>
          <a:xfrm>
            <a:off x="3407500" y="326571"/>
            <a:ext cx="1754201" cy="369332"/>
          </a:xfrm>
          <a:prstGeom prst="rect">
            <a:avLst/>
          </a:prstGeom>
          <a:noFill/>
        </p:spPr>
        <p:txBody>
          <a:bodyPr wrap="square" rtlCol="0">
            <a:spAutoFit/>
          </a:bodyPr>
          <a:lstStyle/>
          <a:p>
            <a:r>
              <a:rPr lang="en-US" b="1" dirty="0"/>
              <a:t>Pre-processing</a:t>
            </a:r>
          </a:p>
        </p:txBody>
      </p:sp>
      <p:cxnSp>
        <p:nvCxnSpPr>
          <p:cNvPr id="42" name="Straight Connector 41">
            <a:extLst>
              <a:ext uri="{FF2B5EF4-FFF2-40B4-BE49-F238E27FC236}">
                <a16:creationId xmlns:a16="http://schemas.microsoft.com/office/drawing/2014/main" id="{4901E45D-E64B-4CDF-973B-9721ADC41B1A}"/>
              </a:ext>
            </a:extLst>
          </p:cNvPr>
          <p:cNvCxnSpPr/>
          <p:nvPr/>
        </p:nvCxnSpPr>
        <p:spPr>
          <a:xfrm>
            <a:off x="5447212" y="131036"/>
            <a:ext cx="0" cy="6504895"/>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43" name="Rectangle: Rounded Corners 42">
            <a:extLst>
              <a:ext uri="{FF2B5EF4-FFF2-40B4-BE49-F238E27FC236}">
                <a16:creationId xmlns:a16="http://schemas.microsoft.com/office/drawing/2014/main" id="{6187985C-AC24-40BC-84CF-68812D8A3A9E}"/>
              </a:ext>
            </a:extLst>
          </p:cNvPr>
          <p:cNvSpPr/>
          <p:nvPr/>
        </p:nvSpPr>
        <p:spPr>
          <a:xfrm>
            <a:off x="5941443" y="1580605"/>
            <a:ext cx="1606692" cy="967468"/>
          </a:xfrm>
          <a:prstGeom prst="roundRect">
            <a:avLst/>
          </a:prstGeom>
          <a:ln w="285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Training</a:t>
            </a:r>
          </a:p>
        </p:txBody>
      </p:sp>
      <p:sp>
        <p:nvSpPr>
          <p:cNvPr id="48" name="Rectangle: Rounded Corners 47">
            <a:extLst>
              <a:ext uri="{FF2B5EF4-FFF2-40B4-BE49-F238E27FC236}">
                <a16:creationId xmlns:a16="http://schemas.microsoft.com/office/drawing/2014/main" id="{A51A75D3-8233-4CA2-B3F1-D741E1DEE529}"/>
              </a:ext>
            </a:extLst>
          </p:cNvPr>
          <p:cNvSpPr/>
          <p:nvPr/>
        </p:nvSpPr>
        <p:spPr>
          <a:xfrm>
            <a:off x="5941443" y="3348989"/>
            <a:ext cx="1606692" cy="967468"/>
          </a:xfrm>
          <a:prstGeom prst="roundRect">
            <a:avLst/>
          </a:prstGeom>
          <a:ln w="285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Testing</a:t>
            </a:r>
          </a:p>
        </p:txBody>
      </p:sp>
      <p:cxnSp>
        <p:nvCxnSpPr>
          <p:cNvPr id="50" name="Straight Arrow Connector 49">
            <a:extLst>
              <a:ext uri="{FF2B5EF4-FFF2-40B4-BE49-F238E27FC236}">
                <a16:creationId xmlns:a16="http://schemas.microsoft.com/office/drawing/2014/main" id="{156A520F-E8D0-45CB-89F1-8D497F2B6694}"/>
              </a:ext>
            </a:extLst>
          </p:cNvPr>
          <p:cNvCxnSpPr>
            <a:stCxn id="43" idx="2"/>
            <a:endCxn id="48" idx="0"/>
          </p:cNvCxnSpPr>
          <p:nvPr/>
        </p:nvCxnSpPr>
        <p:spPr>
          <a:xfrm>
            <a:off x="6744789" y="2548073"/>
            <a:ext cx="0" cy="8009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4" name="Straight Arrow Connector 53">
            <a:extLst>
              <a:ext uri="{FF2B5EF4-FFF2-40B4-BE49-F238E27FC236}">
                <a16:creationId xmlns:a16="http://schemas.microsoft.com/office/drawing/2014/main" id="{D239EDA0-69A3-4B04-850E-5FACFA767DC1}"/>
              </a:ext>
            </a:extLst>
          </p:cNvPr>
          <p:cNvCxnSpPr>
            <a:cxnSpLocks/>
          </p:cNvCxnSpPr>
          <p:nvPr/>
        </p:nvCxnSpPr>
        <p:spPr>
          <a:xfrm>
            <a:off x="5590903" y="2011678"/>
            <a:ext cx="35054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D7E51691-9F4A-45C7-81E3-F08409192664}"/>
              </a:ext>
            </a:extLst>
          </p:cNvPr>
          <p:cNvCxnSpPr>
            <a:cxnSpLocks/>
          </p:cNvCxnSpPr>
          <p:nvPr/>
        </p:nvCxnSpPr>
        <p:spPr>
          <a:xfrm>
            <a:off x="5577840" y="2011678"/>
            <a:ext cx="0" cy="3585759"/>
          </a:xfrm>
          <a:prstGeom prst="line">
            <a:avLst/>
          </a:prstGeom>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CA17DBF-9C9E-4F45-9BFD-E3A18C5C9CDC}"/>
              </a:ext>
            </a:extLst>
          </p:cNvPr>
          <p:cNvCxnSpPr>
            <a:cxnSpLocks/>
          </p:cNvCxnSpPr>
          <p:nvPr/>
        </p:nvCxnSpPr>
        <p:spPr>
          <a:xfrm>
            <a:off x="5068360" y="5597437"/>
            <a:ext cx="509480" cy="0"/>
          </a:xfrm>
          <a:prstGeom prst="line">
            <a:avLst/>
          </a:prstGeom>
        </p:spPr>
        <p:style>
          <a:lnRef idx="1">
            <a:schemeClr val="dk1"/>
          </a:lnRef>
          <a:fillRef idx="0">
            <a:schemeClr val="dk1"/>
          </a:fillRef>
          <a:effectRef idx="0">
            <a:schemeClr val="dk1"/>
          </a:effectRef>
          <a:fontRef idx="minor">
            <a:schemeClr val="tx1"/>
          </a:fontRef>
        </p:style>
      </p:cxnSp>
      <p:sp>
        <p:nvSpPr>
          <p:cNvPr id="61" name="TextBox 60">
            <a:extLst>
              <a:ext uri="{FF2B5EF4-FFF2-40B4-BE49-F238E27FC236}">
                <a16:creationId xmlns:a16="http://schemas.microsoft.com/office/drawing/2014/main" id="{25BF505B-836F-43BF-8471-8D231A4B0075}"/>
              </a:ext>
            </a:extLst>
          </p:cNvPr>
          <p:cNvSpPr txBox="1"/>
          <p:nvPr/>
        </p:nvSpPr>
        <p:spPr>
          <a:xfrm>
            <a:off x="5792997" y="326571"/>
            <a:ext cx="1903584" cy="369332"/>
          </a:xfrm>
          <a:prstGeom prst="rect">
            <a:avLst/>
          </a:prstGeom>
          <a:noFill/>
        </p:spPr>
        <p:txBody>
          <a:bodyPr wrap="square" rtlCol="0">
            <a:spAutoFit/>
          </a:bodyPr>
          <a:lstStyle/>
          <a:p>
            <a:r>
              <a:rPr lang="en-US" b="1" dirty="0"/>
              <a:t>Model Building</a:t>
            </a:r>
          </a:p>
        </p:txBody>
      </p:sp>
      <p:cxnSp>
        <p:nvCxnSpPr>
          <p:cNvPr id="62" name="Straight Connector 61">
            <a:extLst>
              <a:ext uri="{FF2B5EF4-FFF2-40B4-BE49-F238E27FC236}">
                <a16:creationId xmlns:a16="http://schemas.microsoft.com/office/drawing/2014/main" id="{E82FFB75-7C8A-49DC-9FC2-DCF4924D0ACC}"/>
              </a:ext>
            </a:extLst>
          </p:cNvPr>
          <p:cNvCxnSpPr/>
          <p:nvPr/>
        </p:nvCxnSpPr>
        <p:spPr>
          <a:xfrm>
            <a:off x="7754986" y="139743"/>
            <a:ext cx="0" cy="6504895"/>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63" name="Rectangle: Rounded Corners 62">
            <a:extLst>
              <a:ext uri="{FF2B5EF4-FFF2-40B4-BE49-F238E27FC236}">
                <a16:creationId xmlns:a16="http://schemas.microsoft.com/office/drawing/2014/main" id="{23F22D28-8D9B-490F-9D94-53EE2FF9C0CF}"/>
              </a:ext>
            </a:extLst>
          </p:cNvPr>
          <p:cNvSpPr/>
          <p:nvPr/>
        </p:nvSpPr>
        <p:spPr>
          <a:xfrm>
            <a:off x="8117639" y="1280158"/>
            <a:ext cx="1711190" cy="731520"/>
          </a:xfrm>
          <a:prstGeom prst="roundRect">
            <a:avLst/>
          </a:prstGeom>
          <a:ln w="285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Classification</a:t>
            </a:r>
          </a:p>
        </p:txBody>
      </p:sp>
      <p:sp>
        <p:nvSpPr>
          <p:cNvPr id="64" name="Rectangle: Rounded Corners 63">
            <a:extLst>
              <a:ext uri="{FF2B5EF4-FFF2-40B4-BE49-F238E27FC236}">
                <a16:creationId xmlns:a16="http://schemas.microsoft.com/office/drawing/2014/main" id="{92DE4E9B-ED44-48F2-AA36-E681EFC14836}"/>
              </a:ext>
            </a:extLst>
          </p:cNvPr>
          <p:cNvSpPr/>
          <p:nvPr/>
        </p:nvSpPr>
        <p:spPr>
          <a:xfrm>
            <a:off x="8165526" y="2662034"/>
            <a:ext cx="1606692" cy="967468"/>
          </a:xfrm>
          <a:prstGeom prst="roundRect">
            <a:avLst/>
          </a:prstGeom>
          <a:ln w="285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Results Evaluation</a:t>
            </a:r>
          </a:p>
        </p:txBody>
      </p:sp>
      <p:sp>
        <p:nvSpPr>
          <p:cNvPr id="65" name="Rectangle 64">
            <a:extLst>
              <a:ext uri="{FF2B5EF4-FFF2-40B4-BE49-F238E27FC236}">
                <a16:creationId xmlns:a16="http://schemas.microsoft.com/office/drawing/2014/main" id="{6B439C37-057B-4A47-8DC8-C02532CCF95E}"/>
              </a:ext>
            </a:extLst>
          </p:cNvPr>
          <p:cNvSpPr/>
          <p:nvPr/>
        </p:nvSpPr>
        <p:spPr>
          <a:xfrm>
            <a:off x="7911737" y="4096361"/>
            <a:ext cx="2132494" cy="2072710"/>
          </a:xfrm>
          <a:prstGeom prst="rect">
            <a:avLst/>
          </a:prstGeom>
          <a:ln w="28575">
            <a:solidFill>
              <a:schemeClr val="bg2"/>
            </a:solidFill>
            <a:prstDash val="solid"/>
          </a:ln>
          <a:effectLst>
            <a:outerShdw blurRad="63500" sx="102000" sy="102000" algn="ctr"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GB" dirty="0"/>
              <a:t>SVM</a:t>
            </a:r>
          </a:p>
          <a:p>
            <a:pPr algn="ctr"/>
            <a:r>
              <a:rPr lang="en-GB" dirty="0"/>
              <a:t>Random Forests Logistic Regression Decision tree</a:t>
            </a:r>
          </a:p>
          <a:p>
            <a:pPr algn="ctr"/>
            <a:r>
              <a:rPr lang="en-GB" dirty="0"/>
              <a:t>KNN</a:t>
            </a:r>
          </a:p>
          <a:p>
            <a:pPr algn="ctr"/>
            <a:r>
              <a:rPr lang="en-GB" dirty="0"/>
              <a:t>Naïve Bayes, and AdaBoost</a:t>
            </a:r>
            <a:endParaRPr lang="en-US" dirty="0"/>
          </a:p>
        </p:txBody>
      </p:sp>
      <p:cxnSp>
        <p:nvCxnSpPr>
          <p:cNvPr id="67" name="Straight Arrow Connector 66">
            <a:extLst>
              <a:ext uri="{FF2B5EF4-FFF2-40B4-BE49-F238E27FC236}">
                <a16:creationId xmlns:a16="http://schemas.microsoft.com/office/drawing/2014/main" id="{C4773604-EC77-46DA-9B23-E173EFF057CC}"/>
              </a:ext>
            </a:extLst>
          </p:cNvPr>
          <p:cNvCxnSpPr>
            <a:stCxn id="63" idx="2"/>
            <a:endCxn id="64" idx="0"/>
          </p:cNvCxnSpPr>
          <p:nvPr/>
        </p:nvCxnSpPr>
        <p:spPr>
          <a:xfrm flipH="1">
            <a:off x="8968872" y="2011678"/>
            <a:ext cx="4362" cy="6503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42EE3FD0-AE1D-42B1-A0B7-38F1CBBAB727}"/>
              </a:ext>
            </a:extLst>
          </p:cNvPr>
          <p:cNvCxnSpPr>
            <a:cxnSpLocks/>
            <a:endCxn id="63" idx="1"/>
          </p:cNvCxnSpPr>
          <p:nvPr/>
        </p:nvCxnSpPr>
        <p:spPr>
          <a:xfrm>
            <a:off x="7696581" y="1645918"/>
            <a:ext cx="42105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581FC520-D959-48E1-B22A-4F92CFA9B5D9}"/>
              </a:ext>
            </a:extLst>
          </p:cNvPr>
          <p:cNvCxnSpPr/>
          <p:nvPr/>
        </p:nvCxnSpPr>
        <p:spPr>
          <a:xfrm>
            <a:off x="7696581" y="1645918"/>
            <a:ext cx="0" cy="2186805"/>
          </a:xfrm>
          <a:prstGeom prst="line">
            <a:avLst/>
          </a:prstGeom>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5D8599FE-D4E3-4AC8-A45A-E1E1FB205E8C}"/>
              </a:ext>
            </a:extLst>
          </p:cNvPr>
          <p:cNvCxnSpPr>
            <a:cxnSpLocks/>
          </p:cNvCxnSpPr>
          <p:nvPr/>
        </p:nvCxnSpPr>
        <p:spPr>
          <a:xfrm>
            <a:off x="7535072" y="3832723"/>
            <a:ext cx="161299" cy="0"/>
          </a:xfrm>
          <a:prstGeom prst="line">
            <a:avLst/>
          </a:prstGeom>
        </p:spPr>
        <p:style>
          <a:lnRef idx="1">
            <a:schemeClr val="dk1"/>
          </a:lnRef>
          <a:fillRef idx="0">
            <a:schemeClr val="dk1"/>
          </a:fillRef>
          <a:effectRef idx="0">
            <a:schemeClr val="dk1"/>
          </a:effectRef>
          <a:fontRef idx="minor">
            <a:schemeClr val="tx1"/>
          </a:fontRef>
        </p:style>
      </p:cxnSp>
      <p:sp>
        <p:nvSpPr>
          <p:cNvPr id="79" name="TextBox 78">
            <a:extLst>
              <a:ext uri="{FF2B5EF4-FFF2-40B4-BE49-F238E27FC236}">
                <a16:creationId xmlns:a16="http://schemas.microsoft.com/office/drawing/2014/main" id="{AEC2B17D-D388-4492-ADAB-7033B5A66D0F}"/>
              </a:ext>
            </a:extLst>
          </p:cNvPr>
          <p:cNvSpPr txBox="1"/>
          <p:nvPr/>
        </p:nvSpPr>
        <p:spPr>
          <a:xfrm>
            <a:off x="7961838" y="326571"/>
            <a:ext cx="2025020" cy="369332"/>
          </a:xfrm>
          <a:prstGeom prst="rect">
            <a:avLst/>
          </a:prstGeom>
          <a:noFill/>
        </p:spPr>
        <p:txBody>
          <a:bodyPr wrap="square" rtlCol="0">
            <a:spAutoFit/>
          </a:bodyPr>
          <a:lstStyle/>
          <a:p>
            <a:r>
              <a:rPr lang="en-US" b="1" dirty="0"/>
              <a:t>Evaluating Results</a:t>
            </a:r>
          </a:p>
        </p:txBody>
      </p:sp>
      <p:cxnSp>
        <p:nvCxnSpPr>
          <p:cNvPr id="80" name="Straight Connector 79">
            <a:extLst>
              <a:ext uri="{FF2B5EF4-FFF2-40B4-BE49-F238E27FC236}">
                <a16:creationId xmlns:a16="http://schemas.microsoft.com/office/drawing/2014/main" id="{185F7580-6DEB-48CB-9B0B-C6523ACF5EC3}"/>
              </a:ext>
            </a:extLst>
          </p:cNvPr>
          <p:cNvCxnSpPr/>
          <p:nvPr/>
        </p:nvCxnSpPr>
        <p:spPr>
          <a:xfrm>
            <a:off x="10197747" y="126680"/>
            <a:ext cx="0" cy="6504895"/>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D03519D4-CDC6-4F76-89B2-5BAABD25A577}"/>
              </a:ext>
            </a:extLst>
          </p:cNvPr>
          <p:cNvCxnSpPr>
            <a:stCxn id="64" idx="2"/>
            <a:endCxn id="65" idx="0"/>
          </p:cNvCxnSpPr>
          <p:nvPr/>
        </p:nvCxnSpPr>
        <p:spPr>
          <a:xfrm>
            <a:off x="8968872" y="3629502"/>
            <a:ext cx="9112" cy="466859"/>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83" name="Flowchart: Connector 82">
            <a:extLst>
              <a:ext uri="{FF2B5EF4-FFF2-40B4-BE49-F238E27FC236}">
                <a16:creationId xmlns:a16="http://schemas.microsoft.com/office/drawing/2014/main" id="{6874CD35-4668-4923-A2E3-9B0FAA8C245B}"/>
              </a:ext>
            </a:extLst>
          </p:cNvPr>
          <p:cNvSpPr/>
          <p:nvPr/>
        </p:nvSpPr>
        <p:spPr>
          <a:xfrm>
            <a:off x="10807343" y="3750673"/>
            <a:ext cx="496389" cy="483325"/>
          </a:xfrm>
          <a:prstGeom prst="flowChartConnector">
            <a:avLst/>
          </a:prstGeom>
          <a:ln w="28575">
            <a:solidFill>
              <a:schemeClr val="accent6"/>
            </a:solidFill>
          </a:ln>
          <a:effectLst>
            <a:outerShdw blurRad="63500" sx="102000" sy="102000" algn="ctr"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4" name="Rectangle: Rounded Corners 83">
            <a:extLst>
              <a:ext uri="{FF2B5EF4-FFF2-40B4-BE49-F238E27FC236}">
                <a16:creationId xmlns:a16="http://schemas.microsoft.com/office/drawing/2014/main" id="{B310EB9A-A7C2-44DD-B48E-CD7540F314B2}"/>
              </a:ext>
            </a:extLst>
          </p:cNvPr>
          <p:cNvSpPr/>
          <p:nvPr/>
        </p:nvSpPr>
        <p:spPr>
          <a:xfrm>
            <a:off x="10393683" y="1972083"/>
            <a:ext cx="1321264" cy="575990"/>
          </a:xfrm>
          <a:prstGeom prst="roundRect">
            <a:avLst/>
          </a:prstGeom>
          <a:ln w="285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Best Classifier</a:t>
            </a:r>
          </a:p>
        </p:txBody>
      </p:sp>
      <p:cxnSp>
        <p:nvCxnSpPr>
          <p:cNvPr id="87" name="Straight Arrow Connector 86">
            <a:extLst>
              <a:ext uri="{FF2B5EF4-FFF2-40B4-BE49-F238E27FC236}">
                <a16:creationId xmlns:a16="http://schemas.microsoft.com/office/drawing/2014/main" id="{EA68E2F8-95F8-4257-A8A0-2ED568958F81}"/>
              </a:ext>
            </a:extLst>
          </p:cNvPr>
          <p:cNvCxnSpPr>
            <a:stCxn id="84" idx="2"/>
            <a:endCxn id="83" idx="0"/>
          </p:cNvCxnSpPr>
          <p:nvPr/>
        </p:nvCxnSpPr>
        <p:spPr>
          <a:xfrm>
            <a:off x="11054315" y="2548073"/>
            <a:ext cx="1223" cy="12026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9" name="Straight Arrow Connector 88">
            <a:extLst>
              <a:ext uri="{FF2B5EF4-FFF2-40B4-BE49-F238E27FC236}">
                <a16:creationId xmlns:a16="http://schemas.microsoft.com/office/drawing/2014/main" id="{FC2EFA58-29B6-4225-86CE-145695B6457E}"/>
              </a:ext>
            </a:extLst>
          </p:cNvPr>
          <p:cNvCxnSpPr>
            <a:cxnSpLocks/>
            <a:endCxn id="84" idx="1"/>
          </p:cNvCxnSpPr>
          <p:nvPr/>
        </p:nvCxnSpPr>
        <p:spPr>
          <a:xfrm>
            <a:off x="10044231" y="2260078"/>
            <a:ext cx="3494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2" name="Straight Connector 91">
            <a:extLst>
              <a:ext uri="{FF2B5EF4-FFF2-40B4-BE49-F238E27FC236}">
                <a16:creationId xmlns:a16="http://schemas.microsoft.com/office/drawing/2014/main" id="{289D8D03-854D-4A5A-81B3-0B6FECEE151C}"/>
              </a:ext>
            </a:extLst>
          </p:cNvPr>
          <p:cNvCxnSpPr>
            <a:cxnSpLocks/>
          </p:cNvCxnSpPr>
          <p:nvPr/>
        </p:nvCxnSpPr>
        <p:spPr>
          <a:xfrm>
            <a:off x="10044231" y="2260078"/>
            <a:ext cx="0" cy="885690"/>
          </a:xfrm>
          <a:prstGeom prst="line">
            <a:avLst/>
          </a:prstGeom>
        </p:spPr>
        <p:style>
          <a:lnRef idx="1">
            <a:schemeClr val="dk1"/>
          </a:lnRef>
          <a:fillRef idx="0">
            <a:schemeClr val="dk1"/>
          </a:fillRef>
          <a:effectRef idx="0">
            <a:schemeClr val="dk1"/>
          </a:effectRef>
          <a:fontRef idx="minor">
            <a:schemeClr val="tx1"/>
          </a:fontRef>
        </p:style>
      </p:cxnSp>
      <p:cxnSp>
        <p:nvCxnSpPr>
          <p:cNvPr id="94" name="Straight Connector 93">
            <a:extLst>
              <a:ext uri="{FF2B5EF4-FFF2-40B4-BE49-F238E27FC236}">
                <a16:creationId xmlns:a16="http://schemas.microsoft.com/office/drawing/2014/main" id="{CE4A4351-1D0F-4635-894B-5A656F670863}"/>
              </a:ext>
            </a:extLst>
          </p:cNvPr>
          <p:cNvCxnSpPr/>
          <p:nvPr/>
        </p:nvCxnSpPr>
        <p:spPr>
          <a:xfrm flipH="1">
            <a:off x="9772218" y="3145768"/>
            <a:ext cx="272013" cy="0"/>
          </a:xfrm>
          <a:prstGeom prst="line">
            <a:avLst/>
          </a:prstGeom>
        </p:spPr>
        <p:style>
          <a:lnRef idx="1">
            <a:schemeClr val="dk1"/>
          </a:lnRef>
          <a:fillRef idx="0">
            <a:schemeClr val="dk1"/>
          </a:fillRef>
          <a:effectRef idx="0">
            <a:schemeClr val="dk1"/>
          </a:effectRef>
          <a:fontRef idx="minor">
            <a:schemeClr val="tx1"/>
          </a:fontRef>
        </p:style>
      </p:cxnSp>
      <p:sp>
        <p:nvSpPr>
          <p:cNvPr id="97" name="TextBox 96">
            <a:extLst>
              <a:ext uri="{FF2B5EF4-FFF2-40B4-BE49-F238E27FC236}">
                <a16:creationId xmlns:a16="http://schemas.microsoft.com/office/drawing/2014/main" id="{B44DBE2A-B028-4C36-B801-B2D12A14BF65}"/>
              </a:ext>
            </a:extLst>
          </p:cNvPr>
          <p:cNvSpPr txBox="1"/>
          <p:nvPr/>
        </p:nvSpPr>
        <p:spPr>
          <a:xfrm>
            <a:off x="10435468" y="326571"/>
            <a:ext cx="1237694" cy="369280"/>
          </a:xfrm>
          <a:prstGeom prst="rect">
            <a:avLst/>
          </a:prstGeom>
          <a:noFill/>
        </p:spPr>
        <p:txBody>
          <a:bodyPr wrap="square" rtlCol="0">
            <a:spAutoFit/>
          </a:bodyPr>
          <a:lstStyle/>
          <a:p>
            <a:pPr algn="ctr"/>
            <a:r>
              <a:rPr lang="en-US" b="1" dirty="0"/>
              <a:t>Result</a:t>
            </a:r>
          </a:p>
        </p:txBody>
      </p:sp>
    </p:spTree>
    <p:extLst>
      <p:ext uri="{BB962C8B-B14F-4D97-AF65-F5344CB8AC3E}">
        <p14:creationId xmlns:p14="http://schemas.microsoft.com/office/powerpoint/2010/main" val="8191648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F9D3A-D794-4790-9E0B-B678D2273DE8}"/>
              </a:ext>
            </a:extLst>
          </p:cNvPr>
          <p:cNvSpPr>
            <a:spLocks noGrp="1"/>
          </p:cNvSpPr>
          <p:nvPr>
            <p:ph type="title"/>
          </p:nvPr>
        </p:nvSpPr>
        <p:spPr/>
        <p:txBody>
          <a:bodyPr/>
          <a:lstStyle/>
          <a:p>
            <a:r>
              <a:rPr lang="en-US" dirty="0"/>
              <a:t>Results</a:t>
            </a:r>
          </a:p>
        </p:txBody>
      </p:sp>
      <p:graphicFrame>
        <p:nvGraphicFramePr>
          <p:cNvPr id="3" name="Table 2">
            <a:extLst>
              <a:ext uri="{FF2B5EF4-FFF2-40B4-BE49-F238E27FC236}">
                <a16:creationId xmlns:a16="http://schemas.microsoft.com/office/drawing/2014/main" id="{78B10C3B-A710-4F96-9B3A-2CDBC3D4B693}"/>
              </a:ext>
            </a:extLst>
          </p:cNvPr>
          <p:cNvGraphicFramePr>
            <a:graphicFrameLocks noGrp="1"/>
          </p:cNvGraphicFramePr>
          <p:nvPr>
            <p:extLst>
              <p:ext uri="{D42A27DB-BD31-4B8C-83A1-F6EECF244321}">
                <p14:modId xmlns:p14="http://schemas.microsoft.com/office/powerpoint/2010/main" val="3687794438"/>
              </p:ext>
            </p:extLst>
          </p:nvPr>
        </p:nvGraphicFramePr>
        <p:xfrm>
          <a:off x="7705725" y="1803495"/>
          <a:ext cx="3560760" cy="2595883"/>
        </p:xfrm>
        <a:graphic>
          <a:graphicData uri="http://schemas.openxmlformats.org/drawingml/2006/table">
            <a:tbl>
              <a:tblPr firstRow="1" bandRow="1">
                <a:tableStyleId>{5C22544A-7EE6-4342-B048-85BDC9FD1C3A}</a:tableStyleId>
              </a:tblPr>
              <a:tblGrid>
                <a:gridCol w="2102242">
                  <a:extLst>
                    <a:ext uri="{9D8B030D-6E8A-4147-A177-3AD203B41FA5}">
                      <a16:colId xmlns:a16="http://schemas.microsoft.com/office/drawing/2014/main" val="2576468666"/>
                    </a:ext>
                  </a:extLst>
                </a:gridCol>
                <a:gridCol w="1458518">
                  <a:extLst>
                    <a:ext uri="{9D8B030D-6E8A-4147-A177-3AD203B41FA5}">
                      <a16:colId xmlns:a16="http://schemas.microsoft.com/office/drawing/2014/main" val="2443488081"/>
                    </a:ext>
                  </a:extLst>
                </a:gridCol>
              </a:tblGrid>
              <a:tr h="285316">
                <a:tc>
                  <a:txBody>
                    <a:bodyPr/>
                    <a:lstStyle/>
                    <a:p>
                      <a:pPr marL="0" marR="0" algn="l">
                        <a:lnSpc>
                          <a:spcPct val="107000"/>
                        </a:lnSpc>
                        <a:spcBef>
                          <a:spcPts val="0"/>
                        </a:spcBef>
                        <a:spcAft>
                          <a:spcPts val="0"/>
                        </a:spcAft>
                      </a:pPr>
                      <a:r>
                        <a:rPr lang="en-US" sz="1800" kern="1200">
                          <a:effectLst/>
                        </a:rPr>
                        <a:t>Model</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Accuracy</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697323590"/>
                  </a:ext>
                </a:extLst>
              </a:tr>
              <a:tr h="330081">
                <a:tc>
                  <a:txBody>
                    <a:bodyPr/>
                    <a:lstStyle/>
                    <a:p>
                      <a:pPr marL="0" marR="0" algn="l">
                        <a:lnSpc>
                          <a:spcPct val="107000"/>
                        </a:lnSpc>
                        <a:spcBef>
                          <a:spcPts val="0"/>
                        </a:spcBef>
                        <a:spcAft>
                          <a:spcPts val="0"/>
                        </a:spcAft>
                      </a:pPr>
                      <a:r>
                        <a:rPr lang="en-US" sz="1800" kern="1200">
                          <a:effectLst/>
                        </a:rPr>
                        <a:t>KNN</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81%</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67115355"/>
                  </a:ext>
                </a:extLst>
              </a:tr>
              <a:tr h="330081">
                <a:tc>
                  <a:txBody>
                    <a:bodyPr/>
                    <a:lstStyle/>
                    <a:p>
                      <a:pPr marL="0" marR="0" algn="l">
                        <a:lnSpc>
                          <a:spcPct val="107000"/>
                        </a:lnSpc>
                        <a:spcBef>
                          <a:spcPts val="0"/>
                        </a:spcBef>
                        <a:spcAft>
                          <a:spcPts val="0"/>
                        </a:spcAft>
                      </a:pPr>
                      <a:r>
                        <a:rPr lang="en-US" sz="1800" kern="1200">
                          <a:effectLst/>
                        </a:rPr>
                        <a:t>Random Forest</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81%</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787953711"/>
                  </a:ext>
                </a:extLst>
              </a:tr>
              <a:tr h="330081">
                <a:tc>
                  <a:txBody>
                    <a:bodyPr/>
                    <a:lstStyle/>
                    <a:p>
                      <a:pPr marL="0" marR="0" algn="l">
                        <a:lnSpc>
                          <a:spcPct val="107000"/>
                        </a:lnSpc>
                        <a:spcBef>
                          <a:spcPts val="0"/>
                        </a:spcBef>
                        <a:spcAft>
                          <a:spcPts val="0"/>
                        </a:spcAft>
                      </a:pPr>
                      <a:r>
                        <a:rPr lang="en-US" sz="1800" kern="1200">
                          <a:effectLst/>
                        </a:rPr>
                        <a:t>Logistic Regression</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84%</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749180977"/>
                  </a:ext>
                </a:extLst>
              </a:tr>
              <a:tr h="330081">
                <a:tc>
                  <a:txBody>
                    <a:bodyPr/>
                    <a:lstStyle/>
                    <a:p>
                      <a:pPr marL="0" marR="0" algn="l">
                        <a:lnSpc>
                          <a:spcPct val="107000"/>
                        </a:lnSpc>
                        <a:spcBef>
                          <a:spcPts val="0"/>
                        </a:spcBef>
                        <a:spcAft>
                          <a:spcPts val="0"/>
                        </a:spcAft>
                      </a:pPr>
                      <a:r>
                        <a:rPr lang="en-US" sz="1800" kern="1200">
                          <a:effectLst/>
                        </a:rPr>
                        <a:t>SVM</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84%</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367942293"/>
                  </a:ext>
                </a:extLst>
              </a:tr>
              <a:tr h="330081">
                <a:tc>
                  <a:txBody>
                    <a:bodyPr/>
                    <a:lstStyle/>
                    <a:p>
                      <a:pPr marL="0" marR="0" algn="l">
                        <a:lnSpc>
                          <a:spcPct val="107000"/>
                        </a:lnSpc>
                        <a:spcBef>
                          <a:spcPts val="0"/>
                        </a:spcBef>
                        <a:spcAft>
                          <a:spcPts val="0"/>
                        </a:spcAft>
                      </a:pPr>
                      <a:r>
                        <a:rPr lang="en-US" sz="1800" kern="1200">
                          <a:effectLst/>
                        </a:rPr>
                        <a:t>Naïve Bayes</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83%</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022453447"/>
                  </a:ext>
                </a:extLst>
              </a:tr>
              <a:tr h="330081">
                <a:tc>
                  <a:txBody>
                    <a:bodyPr/>
                    <a:lstStyle/>
                    <a:p>
                      <a:pPr marL="0" marR="0" algn="l">
                        <a:lnSpc>
                          <a:spcPct val="107000"/>
                        </a:lnSpc>
                        <a:spcBef>
                          <a:spcPts val="0"/>
                        </a:spcBef>
                        <a:spcAft>
                          <a:spcPts val="0"/>
                        </a:spcAft>
                      </a:pPr>
                      <a:r>
                        <a:rPr lang="en-US" sz="1800" kern="1200">
                          <a:effectLst/>
                        </a:rPr>
                        <a:t>AdaBoost</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82%</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719400652"/>
                  </a:ext>
                </a:extLst>
              </a:tr>
              <a:tr h="330081">
                <a:tc>
                  <a:txBody>
                    <a:bodyPr/>
                    <a:lstStyle/>
                    <a:p>
                      <a:pPr marL="0" marR="0" algn="l">
                        <a:lnSpc>
                          <a:spcPct val="107000"/>
                        </a:lnSpc>
                        <a:spcBef>
                          <a:spcPts val="0"/>
                        </a:spcBef>
                        <a:spcAft>
                          <a:spcPts val="0"/>
                        </a:spcAft>
                      </a:pPr>
                      <a:r>
                        <a:rPr lang="en-US" sz="1800" kern="1200" dirty="0">
                          <a:effectLst/>
                        </a:rPr>
                        <a:t>Decision Tree</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dirty="0">
                          <a:effectLst/>
                        </a:rPr>
                        <a:t>83%</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932288160"/>
                  </a:ext>
                </a:extLst>
              </a:tr>
            </a:tbl>
          </a:graphicData>
        </a:graphic>
      </p:graphicFrame>
      <p:graphicFrame>
        <p:nvGraphicFramePr>
          <p:cNvPr id="7" name="Content Placeholder 6">
            <a:extLst>
              <a:ext uri="{FF2B5EF4-FFF2-40B4-BE49-F238E27FC236}">
                <a16:creationId xmlns:a16="http://schemas.microsoft.com/office/drawing/2014/main" id="{CFA3D90D-EF54-47EB-AD63-1E35F2A8BCC0}"/>
              </a:ext>
            </a:extLst>
          </p:cNvPr>
          <p:cNvGraphicFramePr>
            <a:graphicFrameLocks noGrp="1"/>
          </p:cNvGraphicFramePr>
          <p:nvPr>
            <p:ph idx="1"/>
            <p:extLst>
              <p:ext uri="{D42A27DB-BD31-4B8C-83A1-F6EECF244321}">
                <p14:modId xmlns:p14="http://schemas.microsoft.com/office/powerpoint/2010/main" val="1339439440"/>
              </p:ext>
            </p:extLst>
          </p:nvPr>
        </p:nvGraphicFramePr>
        <p:xfrm>
          <a:off x="3879850" y="1803495"/>
          <a:ext cx="3568700" cy="2595880"/>
        </p:xfrm>
        <a:graphic>
          <a:graphicData uri="http://schemas.openxmlformats.org/drawingml/2006/table">
            <a:tbl>
              <a:tblPr firstRow="1" bandRow="1">
                <a:tableStyleId>{5C22544A-7EE6-4342-B048-85BDC9FD1C3A}</a:tableStyleId>
              </a:tblPr>
              <a:tblGrid>
                <a:gridCol w="2106932">
                  <a:extLst>
                    <a:ext uri="{9D8B030D-6E8A-4147-A177-3AD203B41FA5}">
                      <a16:colId xmlns:a16="http://schemas.microsoft.com/office/drawing/2014/main" val="1285460271"/>
                    </a:ext>
                  </a:extLst>
                </a:gridCol>
                <a:gridCol w="1461768">
                  <a:extLst>
                    <a:ext uri="{9D8B030D-6E8A-4147-A177-3AD203B41FA5}">
                      <a16:colId xmlns:a16="http://schemas.microsoft.com/office/drawing/2014/main" val="797451692"/>
                    </a:ext>
                  </a:extLst>
                </a:gridCol>
              </a:tblGrid>
              <a:tr h="324485">
                <a:tc>
                  <a:txBody>
                    <a:bodyPr/>
                    <a:lstStyle/>
                    <a:p>
                      <a:pPr marL="0" marR="0" algn="l">
                        <a:lnSpc>
                          <a:spcPct val="107000"/>
                        </a:lnSpc>
                        <a:spcBef>
                          <a:spcPts val="0"/>
                        </a:spcBef>
                        <a:spcAft>
                          <a:spcPts val="0"/>
                        </a:spcAft>
                      </a:pPr>
                      <a:r>
                        <a:rPr lang="en-US" sz="1800" kern="1200" dirty="0">
                          <a:effectLst/>
                        </a:rPr>
                        <a:t>Model</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Accuracy</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291056085"/>
                  </a:ext>
                </a:extLst>
              </a:tr>
              <a:tr h="324485">
                <a:tc>
                  <a:txBody>
                    <a:bodyPr/>
                    <a:lstStyle/>
                    <a:p>
                      <a:pPr marL="0" marR="0" algn="l">
                        <a:lnSpc>
                          <a:spcPct val="107000"/>
                        </a:lnSpc>
                        <a:spcBef>
                          <a:spcPts val="0"/>
                        </a:spcBef>
                        <a:spcAft>
                          <a:spcPts val="0"/>
                        </a:spcAft>
                      </a:pPr>
                      <a:r>
                        <a:rPr lang="en-US" sz="1800" kern="1200">
                          <a:effectLst/>
                        </a:rPr>
                        <a:t>KNN</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74%</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821746205"/>
                  </a:ext>
                </a:extLst>
              </a:tr>
              <a:tr h="324485">
                <a:tc>
                  <a:txBody>
                    <a:bodyPr/>
                    <a:lstStyle/>
                    <a:p>
                      <a:pPr marL="0" marR="0" algn="l">
                        <a:lnSpc>
                          <a:spcPct val="107000"/>
                        </a:lnSpc>
                        <a:spcBef>
                          <a:spcPts val="0"/>
                        </a:spcBef>
                        <a:spcAft>
                          <a:spcPts val="0"/>
                        </a:spcAft>
                      </a:pPr>
                      <a:r>
                        <a:rPr lang="en-US" sz="1800" kern="1200">
                          <a:effectLst/>
                        </a:rPr>
                        <a:t>Random Forest</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79%</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992829102"/>
                  </a:ext>
                </a:extLst>
              </a:tr>
              <a:tr h="324485">
                <a:tc>
                  <a:txBody>
                    <a:bodyPr/>
                    <a:lstStyle/>
                    <a:p>
                      <a:pPr marL="0" marR="0" algn="l">
                        <a:lnSpc>
                          <a:spcPct val="107000"/>
                        </a:lnSpc>
                        <a:spcBef>
                          <a:spcPts val="0"/>
                        </a:spcBef>
                        <a:spcAft>
                          <a:spcPts val="0"/>
                        </a:spcAft>
                      </a:pPr>
                      <a:r>
                        <a:rPr lang="en-US" sz="1800" kern="1200">
                          <a:effectLst/>
                        </a:rPr>
                        <a:t>Logistic Regression</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76%</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601304194"/>
                  </a:ext>
                </a:extLst>
              </a:tr>
              <a:tr h="324485">
                <a:tc>
                  <a:txBody>
                    <a:bodyPr/>
                    <a:lstStyle/>
                    <a:p>
                      <a:pPr marL="0" marR="0" algn="l">
                        <a:lnSpc>
                          <a:spcPct val="107000"/>
                        </a:lnSpc>
                        <a:spcBef>
                          <a:spcPts val="0"/>
                        </a:spcBef>
                        <a:spcAft>
                          <a:spcPts val="0"/>
                        </a:spcAft>
                      </a:pPr>
                      <a:r>
                        <a:rPr lang="en-US" sz="1800" kern="1200" dirty="0">
                          <a:effectLst/>
                        </a:rPr>
                        <a:t>SVM</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81%</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535053984"/>
                  </a:ext>
                </a:extLst>
              </a:tr>
              <a:tr h="324485">
                <a:tc>
                  <a:txBody>
                    <a:bodyPr/>
                    <a:lstStyle/>
                    <a:p>
                      <a:pPr marL="0" marR="0" algn="l">
                        <a:lnSpc>
                          <a:spcPct val="107000"/>
                        </a:lnSpc>
                        <a:spcBef>
                          <a:spcPts val="0"/>
                        </a:spcBef>
                        <a:spcAft>
                          <a:spcPts val="0"/>
                        </a:spcAft>
                      </a:pPr>
                      <a:r>
                        <a:rPr lang="en-US" sz="1800" kern="1200">
                          <a:effectLst/>
                        </a:rPr>
                        <a:t>Naïve Bayes</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79%</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023231067"/>
                  </a:ext>
                </a:extLst>
              </a:tr>
              <a:tr h="324485">
                <a:tc>
                  <a:txBody>
                    <a:bodyPr/>
                    <a:lstStyle/>
                    <a:p>
                      <a:pPr marL="0" marR="0" algn="l">
                        <a:lnSpc>
                          <a:spcPct val="107000"/>
                        </a:lnSpc>
                        <a:spcBef>
                          <a:spcPts val="0"/>
                        </a:spcBef>
                        <a:spcAft>
                          <a:spcPts val="0"/>
                        </a:spcAft>
                      </a:pPr>
                      <a:r>
                        <a:rPr lang="en-US" sz="1800" kern="1200">
                          <a:effectLst/>
                        </a:rPr>
                        <a:t>AdaBoost</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84%</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382751263"/>
                  </a:ext>
                </a:extLst>
              </a:tr>
              <a:tr h="324485">
                <a:tc>
                  <a:txBody>
                    <a:bodyPr/>
                    <a:lstStyle/>
                    <a:p>
                      <a:pPr marL="0" marR="0" algn="l">
                        <a:lnSpc>
                          <a:spcPct val="107000"/>
                        </a:lnSpc>
                        <a:spcBef>
                          <a:spcPts val="0"/>
                        </a:spcBef>
                        <a:spcAft>
                          <a:spcPts val="0"/>
                        </a:spcAft>
                      </a:pPr>
                      <a:r>
                        <a:rPr lang="en-US" sz="1800" kern="1200">
                          <a:effectLst/>
                        </a:rPr>
                        <a:t>Decision Tree</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dirty="0">
                          <a:effectLst/>
                        </a:rPr>
                        <a:t>78%</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665378323"/>
                  </a:ext>
                </a:extLst>
              </a:tr>
            </a:tbl>
          </a:graphicData>
        </a:graphic>
      </p:graphicFrame>
      <p:sp>
        <p:nvSpPr>
          <p:cNvPr id="9" name="TextBox 8">
            <a:extLst>
              <a:ext uri="{FF2B5EF4-FFF2-40B4-BE49-F238E27FC236}">
                <a16:creationId xmlns:a16="http://schemas.microsoft.com/office/drawing/2014/main" id="{8635E8CE-E274-42D0-8CD7-5338557D8A5C}"/>
              </a:ext>
            </a:extLst>
          </p:cNvPr>
          <p:cNvSpPr txBox="1"/>
          <p:nvPr/>
        </p:nvSpPr>
        <p:spPr>
          <a:xfrm>
            <a:off x="3879850" y="1434163"/>
            <a:ext cx="3560760" cy="369332"/>
          </a:xfrm>
          <a:prstGeom prst="rect">
            <a:avLst/>
          </a:prstGeom>
          <a:noFill/>
        </p:spPr>
        <p:txBody>
          <a:bodyPr wrap="square" rtlCol="0">
            <a:spAutoFit/>
          </a:bodyPr>
          <a:lstStyle/>
          <a:p>
            <a:r>
              <a:rPr lang="en-US" b="1" dirty="0"/>
              <a:t>Results using </a:t>
            </a:r>
            <a:r>
              <a:rPr lang="en-US" b="1" dirty="0" err="1"/>
              <a:t>drop.nan</a:t>
            </a:r>
            <a:endParaRPr lang="en-US" b="1" dirty="0"/>
          </a:p>
        </p:txBody>
      </p:sp>
      <p:sp>
        <p:nvSpPr>
          <p:cNvPr id="10" name="TextBox 9">
            <a:extLst>
              <a:ext uri="{FF2B5EF4-FFF2-40B4-BE49-F238E27FC236}">
                <a16:creationId xmlns:a16="http://schemas.microsoft.com/office/drawing/2014/main" id="{594B0BCC-8792-4FB6-9F52-B1E63660F8C3}"/>
              </a:ext>
            </a:extLst>
          </p:cNvPr>
          <p:cNvSpPr txBox="1"/>
          <p:nvPr/>
        </p:nvSpPr>
        <p:spPr>
          <a:xfrm>
            <a:off x="7705725" y="1413938"/>
            <a:ext cx="3560759" cy="369332"/>
          </a:xfrm>
          <a:prstGeom prst="rect">
            <a:avLst/>
          </a:prstGeom>
          <a:noFill/>
        </p:spPr>
        <p:txBody>
          <a:bodyPr wrap="square" rtlCol="0">
            <a:spAutoFit/>
          </a:bodyPr>
          <a:lstStyle/>
          <a:p>
            <a:r>
              <a:rPr lang="en-US" b="1" dirty="0"/>
              <a:t>Results using Statistical Methods</a:t>
            </a:r>
          </a:p>
        </p:txBody>
      </p:sp>
    </p:spTree>
    <p:extLst>
      <p:ext uri="{BB962C8B-B14F-4D97-AF65-F5344CB8AC3E}">
        <p14:creationId xmlns:p14="http://schemas.microsoft.com/office/powerpoint/2010/main" val="2627029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FA7208A-6BD5-499B-9F15-23ED02BC1A52}"/>
              </a:ext>
            </a:extLst>
          </p:cNvPr>
          <p:cNvSpPr>
            <a:spLocks noGrp="1"/>
          </p:cNvSpPr>
          <p:nvPr>
            <p:ph type="title"/>
          </p:nvPr>
        </p:nvSpPr>
        <p:spPr/>
        <p:txBody>
          <a:bodyPr/>
          <a:lstStyle/>
          <a:p>
            <a:r>
              <a:rPr lang="en-US" dirty="0"/>
              <a:t>Contd.</a:t>
            </a:r>
          </a:p>
        </p:txBody>
      </p:sp>
      <p:graphicFrame>
        <p:nvGraphicFramePr>
          <p:cNvPr id="7" name="Table 6">
            <a:extLst>
              <a:ext uri="{FF2B5EF4-FFF2-40B4-BE49-F238E27FC236}">
                <a16:creationId xmlns:a16="http://schemas.microsoft.com/office/drawing/2014/main" id="{885BE65D-B1D1-4312-B085-6819EB131A34}"/>
              </a:ext>
            </a:extLst>
          </p:cNvPr>
          <p:cNvGraphicFramePr>
            <a:graphicFrameLocks noGrp="1"/>
          </p:cNvGraphicFramePr>
          <p:nvPr>
            <p:extLst>
              <p:ext uri="{D42A27DB-BD31-4B8C-83A1-F6EECF244321}">
                <p14:modId xmlns:p14="http://schemas.microsoft.com/office/powerpoint/2010/main" val="406106864"/>
              </p:ext>
            </p:extLst>
          </p:nvPr>
        </p:nvGraphicFramePr>
        <p:xfrm>
          <a:off x="5676900" y="2126488"/>
          <a:ext cx="3562350" cy="2595880"/>
        </p:xfrm>
        <a:graphic>
          <a:graphicData uri="http://schemas.openxmlformats.org/drawingml/2006/table">
            <a:tbl>
              <a:tblPr firstRow="1" bandRow="1">
                <a:tableStyleId>{5C22544A-7EE6-4342-B048-85BDC9FD1C3A}</a:tableStyleId>
              </a:tblPr>
              <a:tblGrid>
                <a:gridCol w="2100581">
                  <a:extLst>
                    <a:ext uri="{9D8B030D-6E8A-4147-A177-3AD203B41FA5}">
                      <a16:colId xmlns:a16="http://schemas.microsoft.com/office/drawing/2014/main" val="3275658957"/>
                    </a:ext>
                  </a:extLst>
                </a:gridCol>
                <a:gridCol w="1461769">
                  <a:extLst>
                    <a:ext uri="{9D8B030D-6E8A-4147-A177-3AD203B41FA5}">
                      <a16:colId xmlns:a16="http://schemas.microsoft.com/office/drawing/2014/main" val="1679294512"/>
                    </a:ext>
                  </a:extLst>
                </a:gridCol>
              </a:tblGrid>
              <a:tr h="324485">
                <a:tc>
                  <a:txBody>
                    <a:bodyPr/>
                    <a:lstStyle/>
                    <a:p>
                      <a:pPr marL="0" marR="0" algn="l">
                        <a:lnSpc>
                          <a:spcPct val="107000"/>
                        </a:lnSpc>
                        <a:spcBef>
                          <a:spcPts val="0"/>
                        </a:spcBef>
                        <a:spcAft>
                          <a:spcPts val="0"/>
                        </a:spcAft>
                      </a:pPr>
                      <a:r>
                        <a:rPr lang="en-US" sz="1800" kern="1200" dirty="0">
                          <a:effectLst/>
                        </a:rPr>
                        <a:t>Model</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US" sz="1800" kern="1200">
                          <a:effectLst/>
                        </a:rPr>
                        <a:t>F1 Score</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960895554"/>
                  </a:ext>
                </a:extLst>
              </a:tr>
              <a:tr h="324485">
                <a:tc>
                  <a:txBody>
                    <a:bodyPr/>
                    <a:lstStyle/>
                    <a:p>
                      <a:pPr marL="0" marR="0" algn="l">
                        <a:lnSpc>
                          <a:spcPct val="107000"/>
                        </a:lnSpc>
                        <a:spcBef>
                          <a:spcPts val="0"/>
                        </a:spcBef>
                        <a:spcAft>
                          <a:spcPts val="0"/>
                        </a:spcAft>
                      </a:pPr>
                      <a:r>
                        <a:rPr lang="en-US" sz="1800" kern="1200" dirty="0">
                          <a:solidFill>
                            <a:schemeClr val="tx1"/>
                          </a:solidFill>
                          <a:effectLst/>
                        </a:rPr>
                        <a:t>KNN</a:t>
                      </a:r>
                      <a:endParaRPr lang="en-US" sz="16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GB" sz="1800">
                          <a:solidFill>
                            <a:schemeClr val="tx1"/>
                          </a:solidFill>
                          <a:effectLst/>
                        </a:rPr>
                        <a:t>0.782609</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206173636"/>
                  </a:ext>
                </a:extLst>
              </a:tr>
              <a:tr h="324485">
                <a:tc>
                  <a:txBody>
                    <a:bodyPr/>
                    <a:lstStyle/>
                    <a:p>
                      <a:pPr marL="0" marR="0" algn="l">
                        <a:lnSpc>
                          <a:spcPct val="107000"/>
                        </a:lnSpc>
                        <a:spcBef>
                          <a:spcPts val="0"/>
                        </a:spcBef>
                        <a:spcAft>
                          <a:spcPts val="0"/>
                        </a:spcAft>
                      </a:pPr>
                      <a:r>
                        <a:rPr lang="en-US" sz="1800" kern="1200">
                          <a:solidFill>
                            <a:schemeClr val="tx1"/>
                          </a:solidFill>
                          <a:effectLst/>
                        </a:rPr>
                        <a:t>Random Forest</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GB" sz="1800">
                          <a:solidFill>
                            <a:schemeClr val="tx1"/>
                          </a:solidFill>
                          <a:effectLst/>
                        </a:rPr>
                        <a:t>0.789474</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016362440"/>
                  </a:ext>
                </a:extLst>
              </a:tr>
              <a:tr h="324485">
                <a:tc>
                  <a:txBody>
                    <a:bodyPr/>
                    <a:lstStyle/>
                    <a:p>
                      <a:pPr marL="0" marR="0" algn="l">
                        <a:lnSpc>
                          <a:spcPct val="107000"/>
                        </a:lnSpc>
                        <a:spcBef>
                          <a:spcPts val="0"/>
                        </a:spcBef>
                        <a:spcAft>
                          <a:spcPts val="0"/>
                        </a:spcAft>
                      </a:pPr>
                      <a:r>
                        <a:rPr lang="en-US" sz="1800" kern="1200">
                          <a:solidFill>
                            <a:schemeClr val="tx1"/>
                          </a:solidFill>
                          <a:effectLst/>
                        </a:rPr>
                        <a:t>Logistic Regression</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GB" sz="1800">
                          <a:solidFill>
                            <a:schemeClr val="tx1"/>
                          </a:solidFill>
                          <a:effectLst/>
                        </a:rPr>
                        <a:t>0.836364</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045419714"/>
                  </a:ext>
                </a:extLst>
              </a:tr>
              <a:tr h="324485">
                <a:tc>
                  <a:txBody>
                    <a:bodyPr/>
                    <a:lstStyle/>
                    <a:p>
                      <a:pPr marL="0" marR="0" algn="l">
                        <a:lnSpc>
                          <a:spcPct val="107000"/>
                        </a:lnSpc>
                        <a:spcBef>
                          <a:spcPts val="0"/>
                        </a:spcBef>
                        <a:spcAft>
                          <a:spcPts val="0"/>
                        </a:spcAft>
                      </a:pPr>
                      <a:r>
                        <a:rPr lang="en-US" sz="1800" kern="1200">
                          <a:solidFill>
                            <a:schemeClr val="tx1"/>
                          </a:solidFill>
                          <a:effectLst/>
                        </a:rPr>
                        <a:t>SVM</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GB" sz="1800" kern="1200">
                          <a:solidFill>
                            <a:schemeClr val="tx1"/>
                          </a:solidFill>
                          <a:effectLst/>
                        </a:rPr>
                        <a:t>0.835165</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152313416"/>
                  </a:ext>
                </a:extLst>
              </a:tr>
              <a:tr h="324485">
                <a:tc>
                  <a:txBody>
                    <a:bodyPr/>
                    <a:lstStyle/>
                    <a:p>
                      <a:pPr marL="0" marR="0" algn="l">
                        <a:lnSpc>
                          <a:spcPct val="107000"/>
                        </a:lnSpc>
                        <a:spcBef>
                          <a:spcPts val="0"/>
                        </a:spcBef>
                        <a:spcAft>
                          <a:spcPts val="0"/>
                        </a:spcAft>
                      </a:pPr>
                      <a:r>
                        <a:rPr lang="en-US" sz="1800" kern="1200">
                          <a:solidFill>
                            <a:schemeClr val="tx1"/>
                          </a:solidFill>
                          <a:effectLst/>
                        </a:rPr>
                        <a:t>Naïve Bayes</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GB" sz="1800" kern="1200">
                          <a:solidFill>
                            <a:schemeClr val="tx1"/>
                          </a:solidFill>
                          <a:effectLst/>
                        </a:rPr>
                        <a:t>0.813433</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488842929"/>
                  </a:ext>
                </a:extLst>
              </a:tr>
              <a:tr h="324485">
                <a:tc>
                  <a:txBody>
                    <a:bodyPr/>
                    <a:lstStyle/>
                    <a:p>
                      <a:pPr marL="0" marR="0" algn="l">
                        <a:lnSpc>
                          <a:spcPct val="107000"/>
                        </a:lnSpc>
                        <a:spcBef>
                          <a:spcPts val="0"/>
                        </a:spcBef>
                        <a:spcAft>
                          <a:spcPts val="0"/>
                        </a:spcAft>
                      </a:pPr>
                      <a:r>
                        <a:rPr lang="en-US" sz="1800" kern="1200">
                          <a:solidFill>
                            <a:schemeClr val="tx1"/>
                          </a:solidFill>
                          <a:effectLst/>
                        </a:rPr>
                        <a:t>AdaBoost</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GB" sz="1800" kern="1200">
                          <a:solidFill>
                            <a:schemeClr val="tx1"/>
                          </a:solidFill>
                          <a:effectLst/>
                        </a:rPr>
                        <a:t>0.803089</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713267348"/>
                  </a:ext>
                </a:extLst>
              </a:tr>
              <a:tr h="324485">
                <a:tc>
                  <a:txBody>
                    <a:bodyPr/>
                    <a:lstStyle/>
                    <a:p>
                      <a:pPr marL="0" marR="0" algn="l">
                        <a:lnSpc>
                          <a:spcPct val="107000"/>
                        </a:lnSpc>
                        <a:spcBef>
                          <a:spcPts val="0"/>
                        </a:spcBef>
                        <a:spcAft>
                          <a:spcPts val="0"/>
                        </a:spcAft>
                      </a:pPr>
                      <a:r>
                        <a:rPr lang="en-US" sz="1800" kern="1200">
                          <a:solidFill>
                            <a:schemeClr val="tx1"/>
                          </a:solidFill>
                          <a:effectLst/>
                        </a:rPr>
                        <a:t>Decision Tree</a:t>
                      </a:r>
                      <a:endParaRPr lang="en-US" sz="16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l">
                        <a:lnSpc>
                          <a:spcPct val="107000"/>
                        </a:lnSpc>
                        <a:spcBef>
                          <a:spcPts val="0"/>
                        </a:spcBef>
                        <a:spcAft>
                          <a:spcPts val="0"/>
                        </a:spcAft>
                      </a:pPr>
                      <a:r>
                        <a:rPr lang="en-GB" sz="1800" kern="1200" dirty="0">
                          <a:solidFill>
                            <a:schemeClr val="tx1"/>
                          </a:solidFill>
                          <a:effectLst/>
                        </a:rPr>
                        <a:t>0.811024</a:t>
                      </a:r>
                      <a:endParaRPr lang="en-US" sz="16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880775767"/>
                  </a:ext>
                </a:extLst>
              </a:tr>
            </a:tbl>
          </a:graphicData>
        </a:graphic>
      </p:graphicFrame>
      <p:sp>
        <p:nvSpPr>
          <p:cNvPr id="8" name="TextBox 7">
            <a:extLst>
              <a:ext uri="{FF2B5EF4-FFF2-40B4-BE49-F238E27FC236}">
                <a16:creationId xmlns:a16="http://schemas.microsoft.com/office/drawing/2014/main" id="{3E51A97A-1359-4295-8BEC-0F7C11655EC3}"/>
              </a:ext>
            </a:extLst>
          </p:cNvPr>
          <p:cNvSpPr txBox="1"/>
          <p:nvPr/>
        </p:nvSpPr>
        <p:spPr>
          <a:xfrm>
            <a:off x="5537200" y="1657350"/>
            <a:ext cx="3835400" cy="369332"/>
          </a:xfrm>
          <a:prstGeom prst="rect">
            <a:avLst/>
          </a:prstGeom>
          <a:noFill/>
        </p:spPr>
        <p:txBody>
          <a:bodyPr wrap="square" rtlCol="0">
            <a:spAutoFit/>
          </a:bodyPr>
          <a:lstStyle/>
          <a:p>
            <a:r>
              <a:rPr lang="en-US" b="1" dirty="0"/>
              <a:t>Validation of Results Using F1 Score</a:t>
            </a:r>
          </a:p>
        </p:txBody>
      </p:sp>
    </p:spTree>
    <p:extLst>
      <p:ext uri="{BB962C8B-B14F-4D97-AF65-F5344CB8AC3E}">
        <p14:creationId xmlns:p14="http://schemas.microsoft.com/office/powerpoint/2010/main" val="1633618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A210-6280-41DA-BBA3-1CA689674911}"/>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72BA60F9-05D3-4DFA-BB4E-0227AFF0054E}"/>
              </a:ext>
            </a:extLst>
          </p:cNvPr>
          <p:cNvSpPr>
            <a:spLocks noGrp="1"/>
          </p:cNvSpPr>
          <p:nvPr>
            <p:ph idx="1"/>
          </p:nvPr>
        </p:nvSpPr>
        <p:spPr/>
        <p:txBody>
          <a:bodyPr/>
          <a:lstStyle/>
          <a:p>
            <a:r>
              <a:rPr lang="en-US" dirty="0">
                <a:solidFill>
                  <a:schemeClr val="tx1"/>
                </a:solidFill>
              </a:rPr>
              <a:t>These results are only for Mammographic Masses dataset and show that the data itself was not sourced reliably.</a:t>
            </a:r>
          </a:p>
          <a:p>
            <a:r>
              <a:rPr lang="en-US" dirty="0">
                <a:solidFill>
                  <a:schemeClr val="tx1"/>
                </a:solidFill>
              </a:rPr>
              <a:t>The performance only reflects the Mammographic Masses dataset and can be described as a limitation of our work.</a:t>
            </a:r>
          </a:p>
          <a:p>
            <a:r>
              <a:rPr lang="en-US" dirty="0">
                <a:solidFill>
                  <a:schemeClr val="tx1"/>
                </a:solidFill>
              </a:rPr>
              <a:t>In future, these algorithms should be applied to other datasets to verify or disprove these results. </a:t>
            </a:r>
          </a:p>
          <a:p>
            <a:endParaRPr lang="en-US" dirty="0"/>
          </a:p>
        </p:txBody>
      </p:sp>
    </p:spTree>
    <p:extLst>
      <p:ext uri="{BB962C8B-B14F-4D97-AF65-F5344CB8AC3E}">
        <p14:creationId xmlns:p14="http://schemas.microsoft.com/office/powerpoint/2010/main" val="42719497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F7DAF-40E6-434E-A5C9-AA6F8539FDAC}"/>
              </a:ext>
            </a:extLst>
          </p:cNvPr>
          <p:cNvSpPr txBox="1"/>
          <p:nvPr/>
        </p:nvSpPr>
        <p:spPr>
          <a:xfrm>
            <a:off x="4581525" y="3044279"/>
            <a:ext cx="5915025" cy="769441"/>
          </a:xfrm>
          <a:prstGeom prst="rect">
            <a:avLst/>
          </a:prstGeom>
          <a:noFill/>
        </p:spPr>
        <p:txBody>
          <a:bodyPr wrap="square" rtlCol="0">
            <a:spAutoFit/>
          </a:bodyPr>
          <a:lstStyle/>
          <a:p>
            <a:r>
              <a:rPr lang="en-US" sz="4400" dirty="0"/>
              <a:t>Thank You for Listening!</a:t>
            </a:r>
          </a:p>
        </p:txBody>
      </p:sp>
    </p:spTree>
    <p:extLst>
      <p:ext uri="{BB962C8B-B14F-4D97-AF65-F5344CB8AC3E}">
        <p14:creationId xmlns:p14="http://schemas.microsoft.com/office/powerpoint/2010/main" val="23572075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9D83B-C63D-44DC-9442-368B24E1787D}"/>
              </a:ext>
            </a:extLst>
          </p:cNvPr>
          <p:cNvSpPr>
            <a:spLocks noGrp="1"/>
          </p:cNvSpPr>
          <p:nvPr>
            <p:ph type="title"/>
          </p:nvPr>
        </p:nvSpPr>
        <p:spPr>
          <a:xfrm>
            <a:off x="256032" y="1143000"/>
            <a:ext cx="2834640" cy="4556464"/>
          </a:xfrm>
        </p:spPr>
        <p:txBody>
          <a:bodyPr anchor="ctr"/>
          <a:lstStyle/>
          <a:p>
            <a:r>
              <a:rPr lang="en-US" dirty="0"/>
              <a:t>References</a:t>
            </a:r>
          </a:p>
        </p:txBody>
      </p:sp>
      <p:sp>
        <p:nvSpPr>
          <p:cNvPr id="3" name="Content Placeholder 2">
            <a:extLst>
              <a:ext uri="{FF2B5EF4-FFF2-40B4-BE49-F238E27FC236}">
                <a16:creationId xmlns:a16="http://schemas.microsoft.com/office/drawing/2014/main" id="{B92B85A8-5A09-441C-BF17-15FC4D601354}"/>
              </a:ext>
            </a:extLst>
          </p:cNvPr>
          <p:cNvSpPr>
            <a:spLocks noGrp="1"/>
          </p:cNvSpPr>
          <p:nvPr>
            <p:ph idx="1"/>
          </p:nvPr>
        </p:nvSpPr>
        <p:spPr/>
        <p:txBody>
          <a:bodyPr>
            <a:normAutofit/>
          </a:bodyPr>
          <a:lstStyle/>
          <a:p>
            <a:r>
              <a:rPr lang="en-US" dirty="0">
                <a:solidFill>
                  <a:schemeClr val="tx1"/>
                </a:solidFill>
              </a:rPr>
              <a:t>[1] </a:t>
            </a:r>
            <a:r>
              <a:rPr lang="en-US" i="1" dirty="0">
                <a:solidFill>
                  <a:schemeClr val="tx1"/>
                </a:solidFill>
              </a:rPr>
              <a:t>Breast cancer - Symptoms and causes</a:t>
            </a:r>
            <a:r>
              <a:rPr lang="en-US" dirty="0">
                <a:solidFill>
                  <a:schemeClr val="tx1"/>
                </a:solidFill>
              </a:rPr>
              <a:t>. (2022, April 27). Mayo Clinic. </a:t>
            </a:r>
            <a:r>
              <a:rPr lang="en-US" dirty="0">
                <a:hlinkClick r:id="rId2"/>
              </a:rPr>
              <a:t>https://www.mayoclinic.org/diseases-conditions/breast-cancer/symptoms-causes/syc-20352470</a:t>
            </a:r>
            <a:endParaRPr lang="en-US" dirty="0"/>
          </a:p>
          <a:p>
            <a:r>
              <a:rPr lang="en-US" dirty="0">
                <a:solidFill>
                  <a:schemeClr val="tx1"/>
                </a:solidFill>
              </a:rPr>
              <a:t>[2] </a:t>
            </a:r>
            <a:r>
              <a:rPr lang="en-US" i="1" dirty="0">
                <a:solidFill>
                  <a:schemeClr val="tx1"/>
                </a:solidFill>
              </a:rPr>
              <a:t>Applying Best Machine Learning Algorithms for Breast Cancer Prediction and Classification</a:t>
            </a:r>
            <a:r>
              <a:rPr lang="en-US" dirty="0">
                <a:solidFill>
                  <a:schemeClr val="tx1"/>
                </a:solidFill>
              </a:rPr>
              <a:t>. (2018, December 1). IEEE Conference Publication | IEEE Xplore. </a:t>
            </a:r>
            <a:r>
              <a:rPr lang="en-US" dirty="0">
                <a:hlinkClick r:id="rId3"/>
              </a:rPr>
              <a:t>https://ieeexplore.ieee.org/abstract/document/8610632</a:t>
            </a:r>
            <a:endParaRPr lang="en-US" dirty="0"/>
          </a:p>
          <a:p>
            <a:r>
              <a:rPr lang="en-US" dirty="0">
                <a:solidFill>
                  <a:schemeClr val="tx1"/>
                </a:solidFill>
              </a:rPr>
              <a:t>[3] University of Toledo. (2019, June). </a:t>
            </a:r>
            <a:r>
              <a:rPr lang="en-US" i="1" dirty="0">
                <a:solidFill>
                  <a:schemeClr val="tx1"/>
                </a:solidFill>
              </a:rPr>
              <a:t>A Comparative Analysis of Nonlinear Machine Learning Algorithms for Breast Cancer Detection - Volume 9 Number 3 (Jun. 2019) - IJMLC</a:t>
            </a:r>
            <a:r>
              <a:rPr lang="en-US" dirty="0">
                <a:solidFill>
                  <a:schemeClr val="tx1"/>
                </a:solidFill>
              </a:rPr>
              <a:t>.</a:t>
            </a:r>
            <a:r>
              <a:rPr lang="en-US" dirty="0"/>
              <a:t> </a:t>
            </a:r>
            <a:r>
              <a:rPr lang="en-US" dirty="0">
                <a:hlinkClick r:id="rId4"/>
              </a:rPr>
              <a:t>http://www.ijmlc.org/index.php?m=content&amp;c=index&amp;a=show&amp;catid=85&amp;id=921</a:t>
            </a:r>
            <a:endParaRPr lang="en-US" dirty="0"/>
          </a:p>
          <a:p>
            <a:r>
              <a:rPr lang="en-US" dirty="0">
                <a:solidFill>
                  <a:schemeClr val="tx1"/>
                </a:solidFill>
              </a:rPr>
              <a:t>[4] Kumar, V. (2019, February 11). </a:t>
            </a:r>
            <a:r>
              <a:rPr lang="en-US" i="1" dirty="0">
                <a:solidFill>
                  <a:schemeClr val="tx1"/>
                </a:solidFill>
              </a:rPr>
              <a:t>Prediction of Malignant &amp; Benign Breast Cancer: A Data Mining. . .</a:t>
            </a:r>
            <a:r>
              <a:rPr lang="en-US" dirty="0">
                <a:solidFill>
                  <a:schemeClr val="tx1"/>
                </a:solidFill>
              </a:rPr>
              <a:t> arXiv.org.</a:t>
            </a:r>
            <a:r>
              <a:rPr lang="en-US" dirty="0"/>
              <a:t> </a:t>
            </a:r>
            <a:r>
              <a:rPr lang="en-US" dirty="0">
                <a:hlinkClick r:id="rId5"/>
              </a:rPr>
              <a:t>https://arxiv.org/abs/1902.03825</a:t>
            </a:r>
            <a:endParaRPr lang="en-US" dirty="0"/>
          </a:p>
        </p:txBody>
      </p:sp>
    </p:spTree>
    <p:extLst>
      <p:ext uri="{BB962C8B-B14F-4D97-AF65-F5344CB8AC3E}">
        <p14:creationId xmlns:p14="http://schemas.microsoft.com/office/powerpoint/2010/main" val="27930687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D52717D-58AF-4181-80A9-0041D796ADC1}"/>
              </a:ext>
            </a:extLst>
          </p:cNvPr>
          <p:cNvSpPr>
            <a:spLocks noGrp="1"/>
          </p:cNvSpPr>
          <p:nvPr>
            <p:ph type="title"/>
          </p:nvPr>
        </p:nvSpPr>
        <p:spPr/>
        <p:txBody>
          <a:bodyPr/>
          <a:lstStyle/>
          <a:p>
            <a:r>
              <a:rPr lang="en-US" dirty="0"/>
              <a:t>Contd.</a:t>
            </a:r>
          </a:p>
        </p:txBody>
      </p:sp>
      <p:sp>
        <p:nvSpPr>
          <p:cNvPr id="6" name="Content Placeholder 5">
            <a:extLst>
              <a:ext uri="{FF2B5EF4-FFF2-40B4-BE49-F238E27FC236}">
                <a16:creationId xmlns:a16="http://schemas.microsoft.com/office/drawing/2014/main" id="{6BBEDAFE-CC63-4985-987E-283289B1EC87}"/>
              </a:ext>
            </a:extLst>
          </p:cNvPr>
          <p:cNvSpPr>
            <a:spLocks noGrp="1"/>
          </p:cNvSpPr>
          <p:nvPr>
            <p:ph idx="1"/>
          </p:nvPr>
        </p:nvSpPr>
        <p:spPr>
          <a:xfrm>
            <a:off x="3869268" y="670369"/>
            <a:ext cx="7315200" cy="5508117"/>
          </a:xfrm>
        </p:spPr>
        <p:txBody>
          <a:bodyPr>
            <a:normAutofit fontScale="92500" lnSpcReduction="10000"/>
          </a:bodyPr>
          <a:lstStyle/>
          <a:p>
            <a:endParaRPr lang="en-US" dirty="0">
              <a:solidFill>
                <a:schemeClr val="tx1"/>
              </a:solidFill>
            </a:endParaRPr>
          </a:p>
          <a:p>
            <a:r>
              <a:rPr lang="en-US" dirty="0">
                <a:solidFill>
                  <a:schemeClr val="tx1"/>
                </a:solidFill>
              </a:rPr>
              <a:t>[5] </a:t>
            </a:r>
            <a:r>
              <a:rPr lang="en-US" dirty="0" err="1">
                <a:solidFill>
                  <a:schemeClr val="tx1"/>
                </a:solidFill>
              </a:rPr>
              <a:t>Sahu</a:t>
            </a:r>
            <a:r>
              <a:rPr lang="en-US" dirty="0">
                <a:solidFill>
                  <a:schemeClr val="tx1"/>
                </a:solidFill>
              </a:rPr>
              <a:t>, B., Mohanty, S., &amp; Rout, S. (2018). A Hybrid Approach for Breast Cancer Classification and Diagnosis. </a:t>
            </a:r>
            <a:r>
              <a:rPr lang="en-US" i="1" dirty="0">
                <a:solidFill>
                  <a:schemeClr val="tx1"/>
                </a:solidFill>
              </a:rPr>
              <a:t>ICST Transactions on Scalable Information Systems</a:t>
            </a:r>
            <a:r>
              <a:rPr lang="en-US" dirty="0">
                <a:solidFill>
                  <a:schemeClr val="tx1"/>
                </a:solidFill>
              </a:rPr>
              <a:t>, </a:t>
            </a:r>
            <a:r>
              <a:rPr lang="en-US" i="1" dirty="0">
                <a:solidFill>
                  <a:schemeClr val="tx1"/>
                </a:solidFill>
              </a:rPr>
              <a:t>0</a:t>
            </a:r>
            <a:r>
              <a:rPr lang="en-US" dirty="0">
                <a:solidFill>
                  <a:schemeClr val="tx1"/>
                </a:solidFill>
              </a:rPr>
              <a:t>(0), 156086. </a:t>
            </a:r>
            <a:r>
              <a:rPr lang="en-US" dirty="0">
                <a:hlinkClick r:id="rId2"/>
              </a:rPr>
              <a:t>https://doi.org/10.4108/eai.19-12-2018.156086</a:t>
            </a:r>
            <a:endParaRPr lang="en-US" dirty="0"/>
          </a:p>
          <a:p>
            <a:r>
              <a:rPr lang="en-US" dirty="0">
                <a:solidFill>
                  <a:schemeClr val="tx1"/>
                </a:solidFill>
              </a:rPr>
              <a:t>[6] Huang &amp; Lin, Department of Industrial Engineering &amp; Management, National Chin-Yi University of Technology, Taichung, Taiwan (2020, July 2). </a:t>
            </a:r>
            <a:r>
              <a:rPr lang="en-US" i="1" dirty="0">
                <a:solidFill>
                  <a:schemeClr val="tx1"/>
                </a:solidFill>
              </a:rPr>
              <a:t>Dataset of breast mammography images with masses</a:t>
            </a:r>
            <a:r>
              <a:rPr lang="en-US" dirty="0">
                <a:solidFill>
                  <a:schemeClr val="tx1"/>
                </a:solidFill>
              </a:rPr>
              <a:t>. ScienceDirect. </a:t>
            </a:r>
            <a:r>
              <a:rPr lang="en-US" dirty="0">
                <a:hlinkClick r:id="rId3"/>
              </a:rPr>
              <a:t>https://www.sciencedirect.com/science/article/pii/S2352340920308222?via=ihub</a:t>
            </a:r>
            <a:endParaRPr lang="en-US" dirty="0"/>
          </a:p>
          <a:p>
            <a:r>
              <a:rPr lang="en-US" dirty="0">
                <a:solidFill>
                  <a:schemeClr val="tx1"/>
                </a:solidFill>
              </a:rPr>
              <a:t>[7] </a:t>
            </a:r>
            <a:r>
              <a:rPr lang="en-US" i="1" dirty="0">
                <a:solidFill>
                  <a:schemeClr val="tx1"/>
                </a:solidFill>
              </a:rPr>
              <a:t>UCI Machine Learning Repository: Mammographic Mass Data Set</a:t>
            </a:r>
            <a:r>
              <a:rPr lang="en-US" dirty="0">
                <a:solidFill>
                  <a:schemeClr val="tx1"/>
                </a:solidFill>
              </a:rPr>
              <a:t>. (n.d.). Retrieved October 31, 2022, from </a:t>
            </a:r>
            <a:r>
              <a:rPr lang="en-US" dirty="0">
                <a:hlinkClick r:id="rId4"/>
              </a:rPr>
              <a:t>https://archive.ics.uci.edu/ml/datasets/Mammographic+Mass</a:t>
            </a:r>
            <a:endParaRPr lang="en-US" dirty="0"/>
          </a:p>
          <a:p>
            <a:r>
              <a:rPr lang="en-US" dirty="0">
                <a:solidFill>
                  <a:schemeClr val="tx1"/>
                </a:solidFill>
              </a:rPr>
              <a:t>[8] </a:t>
            </a:r>
            <a:r>
              <a:rPr lang="en-US" dirty="0" err="1">
                <a:solidFill>
                  <a:schemeClr val="tx1"/>
                </a:solidFill>
              </a:rPr>
              <a:t>Naji</a:t>
            </a:r>
            <a:r>
              <a:rPr lang="en-US" dirty="0">
                <a:solidFill>
                  <a:schemeClr val="tx1"/>
                </a:solidFill>
              </a:rPr>
              <a:t>, M. A., </a:t>
            </a:r>
            <a:r>
              <a:rPr lang="en-US" dirty="0" err="1">
                <a:solidFill>
                  <a:schemeClr val="tx1"/>
                </a:solidFill>
              </a:rPr>
              <a:t>Filali</a:t>
            </a:r>
            <a:r>
              <a:rPr lang="en-US" dirty="0">
                <a:solidFill>
                  <a:schemeClr val="tx1"/>
                </a:solidFill>
              </a:rPr>
              <a:t>, S. E., </a:t>
            </a:r>
            <a:r>
              <a:rPr lang="en-US" dirty="0" err="1">
                <a:solidFill>
                  <a:schemeClr val="tx1"/>
                </a:solidFill>
              </a:rPr>
              <a:t>Aarika</a:t>
            </a:r>
            <a:r>
              <a:rPr lang="en-US" dirty="0">
                <a:solidFill>
                  <a:schemeClr val="tx1"/>
                </a:solidFill>
              </a:rPr>
              <a:t>, K., </a:t>
            </a:r>
            <a:r>
              <a:rPr lang="en-US" dirty="0" err="1">
                <a:solidFill>
                  <a:schemeClr val="tx1"/>
                </a:solidFill>
              </a:rPr>
              <a:t>Benlahmar</a:t>
            </a:r>
            <a:r>
              <a:rPr lang="en-US" dirty="0">
                <a:solidFill>
                  <a:schemeClr val="tx1"/>
                </a:solidFill>
              </a:rPr>
              <a:t>, E. L. H., </a:t>
            </a:r>
            <a:r>
              <a:rPr lang="en-US" dirty="0" err="1">
                <a:solidFill>
                  <a:schemeClr val="tx1"/>
                </a:solidFill>
              </a:rPr>
              <a:t>Abdelouhahid</a:t>
            </a:r>
            <a:r>
              <a:rPr lang="en-US" dirty="0">
                <a:solidFill>
                  <a:schemeClr val="tx1"/>
                </a:solidFill>
              </a:rPr>
              <a:t>, R. A., &amp; </a:t>
            </a:r>
            <a:r>
              <a:rPr lang="en-US" dirty="0" err="1">
                <a:solidFill>
                  <a:schemeClr val="tx1"/>
                </a:solidFill>
              </a:rPr>
              <a:t>Debauche</a:t>
            </a:r>
            <a:r>
              <a:rPr lang="en-US" dirty="0">
                <a:solidFill>
                  <a:schemeClr val="tx1"/>
                </a:solidFill>
              </a:rPr>
              <a:t>, O. (2021, September 8). </a:t>
            </a:r>
            <a:r>
              <a:rPr lang="en-US" i="1" dirty="0">
                <a:solidFill>
                  <a:schemeClr val="tx1"/>
                </a:solidFill>
              </a:rPr>
              <a:t>Machine learning algorithms for breast cancer prediction and diagnosis</a:t>
            </a:r>
            <a:r>
              <a:rPr lang="en-US" dirty="0">
                <a:solidFill>
                  <a:schemeClr val="tx1"/>
                </a:solidFill>
              </a:rPr>
              <a:t>. Procedia Computer Science. Retrieved October 31, 2022, from </a:t>
            </a:r>
            <a:r>
              <a:rPr lang="en-US" dirty="0">
                <a:hlinkClick r:id="rId5"/>
              </a:rPr>
              <a:t>https://www.sciencedirect.com/science/article/pii/S1877050921014629</a:t>
            </a:r>
            <a:endParaRPr lang="en-US" dirty="0"/>
          </a:p>
          <a:p>
            <a:endParaRPr lang="en-US" dirty="0"/>
          </a:p>
        </p:txBody>
      </p:sp>
    </p:spTree>
    <p:extLst>
      <p:ext uri="{BB962C8B-B14F-4D97-AF65-F5344CB8AC3E}">
        <p14:creationId xmlns:p14="http://schemas.microsoft.com/office/powerpoint/2010/main" val="3912213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Agenda</a:t>
            </a:r>
          </a:p>
        </p:txBody>
      </p:sp>
      <p:sp>
        <p:nvSpPr>
          <p:cNvPr id="4" name="Content Placeholder 3">
            <a:extLst>
              <a:ext uri="{FF2B5EF4-FFF2-40B4-BE49-F238E27FC236}">
                <a16:creationId xmlns:a16="http://schemas.microsoft.com/office/drawing/2014/main" id="{575E78D0-96F0-42D1-B153-667F9630DA59}"/>
              </a:ext>
            </a:extLst>
          </p:cNvPr>
          <p:cNvSpPr>
            <a:spLocks noGrp="1"/>
          </p:cNvSpPr>
          <p:nvPr>
            <p:ph idx="1"/>
          </p:nvPr>
        </p:nvSpPr>
        <p:spPr/>
        <p:txBody>
          <a:bodyPr/>
          <a:lstStyle/>
          <a:p>
            <a:r>
              <a:rPr lang="en-US" dirty="0">
                <a:solidFill>
                  <a:schemeClr val="tx1"/>
                </a:solidFill>
              </a:rPr>
              <a:t>Introduction</a:t>
            </a:r>
          </a:p>
          <a:p>
            <a:r>
              <a:rPr lang="en-US" dirty="0">
                <a:solidFill>
                  <a:schemeClr val="tx1"/>
                </a:solidFill>
              </a:rPr>
              <a:t>Literature Review</a:t>
            </a:r>
          </a:p>
          <a:p>
            <a:r>
              <a:rPr lang="en-US" dirty="0">
                <a:solidFill>
                  <a:schemeClr val="tx1"/>
                </a:solidFill>
              </a:rPr>
              <a:t>Problem Statement</a:t>
            </a:r>
          </a:p>
          <a:p>
            <a:r>
              <a:rPr lang="en-US" dirty="0">
                <a:solidFill>
                  <a:schemeClr val="tx1"/>
                </a:solidFill>
              </a:rPr>
              <a:t>Dataset</a:t>
            </a:r>
          </a:p>
          <a:p>
            <a:r>
              <a:rPr lang="en-US" dirty="0">
                <a:solidFill>
                  <a:schemeClr val="tx1"/>
                </a:solidFill>
              </a:rPr>
              <a:t>Attributes Information </a:t>
            </a:r>
          </a:p>
          <a:p>
            <a:r>
              <a:rPr lang="en-US" dirty="0">
                <a:solidFill>
                  <a:schemeClr val="tx1"/>
                </a:solidFill>
              </a:rPr>
              <a:t>Proposed Methodologies</a:t>
            </a:r>
          </a:p>
          <a:p>
            <a:r>
              <a:rPr lang="en-US" dirty="0">
                <a:solidFill>
                  <a:schemeClr val="tx1"/>
                </a:solidFill>
              </a:rPr>
              <a:t>Results</a:t>
            </a:r>
          </a:p>
          <a:p>
            <a:r>
              <a:rPr lang="en-US" dirty="0">
                <a:solidFill>
                  <a:schemeClr val="tx1"/>
                </a:solidFill>
              </a:rPr>
              <a:t>Conclusion</a:t>
            </a:r>
          </a:p>
        </p:txBody>
      </p:sp>
    </p:spTree>
    <p:extLst>
      <p:ext uri="{BB962C8B-B14F-4D97-AF65-F5344CB8AC3E}">
        <p14:creationId xmlns:p14="http://schemas.microsoft.com/office/powerpoint/2010/main" val="4034271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93EFE-20A9-4255-A993-CA600D35EC69}"/>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E7AC0CFF-ACBA-4210-8A08-168D50749446}"/>
              </a:ext>
            </a:extLst>
          </p:cNvPr>
          <p:cNvSpPr>
            <a:spLocks noGrp="1"/>
          </p:cNvSpPr>
          <p:nvPr>
            <p:ph idx="1"/>
          </p:nvPr>
        </p:nvSpPr>
        <p:spPr/>
        <p:txBody>
          <a:bodyPr/>
          <a:lstStyle/>
          <a:p>
            <a:r>
              <a:rPr lang="en-US" dirty="0">
                <a:solidFill>
                  <a:schemeClr val="tx1"/>
                </a:solidFill>
              </a:rPr>
              <a:t>After skin cancer, breast cancer is the most common cancer diagnosed in women in the United States. Breast cancer can occur in both men and women, but it's far more common in women.</a:t>
            </a:r>
          </a:p>
          <a:p>
            <a:r>
              <a:rPr lang="en-US" dirty="0">
                <a:solidFill>
                  <a:schemeClr val="tx1"/>
                </a:solidFill>
              </a:rPr>
              <a:t>Substantial support for breast cancer awareness and research funding has helped create advances in the diagnosis and treatment of breast cancer. </a:t>
            </a:r>
          </a:p>
          <a:p>
            <a:r>
              <a:rPr lang="en-US" dirty="0">
                <a:solidFill>
                  <a:schemeClr val="tx1"/>
                </a:solidFill>
              </a:rPr>
              <a:t>Breast cancer survival rates have increased, and the number of deaths associated with this disease is steadily declining, largely due to factors such as earlier detection, a new personalized approach to treatment and a better understanding of the disease[1].</a:t>
            </a:r>
          </a:p>
          <a:p>
            <a:endParaRPr lang="en-US" dirty="0"/>
          </a:p>
        </p:txBody>
      </p:sp>
    </p:spTree>
    <p:extLst>
      <p:ext uri="{BB962C8B-B14F-4D97-AF65-F5344CB8AC3E}">
        <p14:creationId xmlns:p14="http://schemas.microsoft.com/office/powerpoint/2010/main" val="3665192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CF00452-4720-4E05-A67A-246997D626F8}"/>
              </a:ext>
            </a:extLst>
          </p:cNvPr>
          <p:cNvSpPr>
            <a:spLocks noGrp="1"/>
          </p:cNvSpPr>
          <p:nvPr>
            <p:ph type="title"/>
          </p:nvPr>
        </p:nvSpPr>
        <p:spPr/>
        <p:txBody>
          <a:bodyPr/>
          <a:lstStyle/>
          <a:p>
            <a:r>
              <a:rPr lang="en-US" dirty="0"/>
              <a:t>Literature Review</a:t>
            </a:r>
          </a:p>
        </p:txBody>
      </p:sp>
      <p:graphicFrame>
        <p:nvGraphicFramePr>
          <p:cNvPr id="9" name="Table 9">
            <a:extLst>
              <a:ext uri="{FF2B5EF4-FFF2-40B4-BE49-F238E27FC236}">
                <a16:creationId xmlns:a16="http://schemas.microsoft.com/office/drawing/2014/main" id="{2D0559CB-10AD-4D34-A818-AF9ABBAEDEAA}"/>
              </a:ext>
            </a:extLst>
          </p:cNvPr>
          <p:cNvGraphicFramePr>
            <a:graphicFrameLocks noGrp="1"/>
          </p:cNvGraphicFramePr>
          <p:nvPr>
            <p:ph idx="1"/>
            <p:extLst>
              <p:ext uri="{D42A27DB-BD31-4B8C-83A1-F6EECF244321}">
                <p14:modId xmlns:p14="http://schemas.microsoft.com/office/powerpoint/2010/main" val="290195064"/>
              </p:ext>
            </p:extLst>
          </p:nvPr>
        </p:nvGraphicFramePr>
        <p:xfrm>
          <a:off x="3845264" y="391668"/>
          <a:ext cx="7313274" cy="6065520"/>
        </p:xfrm>
        <a:graphic>
          <a:graphicData uri="http://schemas.openxmlformats.org/drawingml/2006/table">
            <a:tbl>
              <a:tblPr firstRow="1" bandRow="1">
                <a:tableStyleId>{5C22544A-7EE6-4342-B048-85BDC9FD1C3A}</a:tableStyleId>
              </a:tblPr>
              <a:tblGrid>
                <a:gridCol w="2436474">
                  <a:extLst>
                    <a:ext uri="{9D8B030D-6E8A-4147-A177-3AD203B41FA5}">
                      <a16:colId xmlns:a16="http://schemas.microsoft.com/office/drawing/2014/main" val="3430539138"/>
                    </a:ext>
                  </a:extLst>
                </a:gridCol>
                <a:gridCol w="2438400">
                  <a:extLst>
                    <a:ext uri="{9D8B030D-6E8A-4147-A177-3AD203B41FA5}">
                      <a16:colId xmlns:a16="http://schemas.microsoft.com/office/drawing/2014/main" val="2478968479"/>
                    </a:ext>
                  </a:extLst>
                </a:gridCol>
                <a:gridCol w="2438400">
                  <a:extLst>
                    <a:ext uri="{9D8B030D-6E8A-4147-A177-3AD203B41FA5}">
                      <a16:colId xmlns:a16="http://schemas.microsoft.com/office/drawing/2014/main" val="1093633960"/>
                    </a:ext>
                  </a:extLst>
                </a:gridCol>
              </a:tblGrid>
              <a:tr h="370840">
                <a:tc>
                  <a:txBody>
                    <a:bodyPr/>
                    <a:lstStyle/>
                    <a:p>
                      <a:r>
                        <a:rPr lang="en-US" sz="1700" dirty="0"/>
                        <a:t>Title</a:t>
                      </a:r>
                    </a:p>
                  </a:txBody>
                  <a:tcPr/>
                </a:tc>
                <a:tc>
                  <a:txBody>
                    <a:bodyPr/>
                    <a:lstStyle/>
                    <a:p>
                      <a:r>
                        <a:rPr lang="en-US" sz="1700" dirty="0"/>
                        <a:t>Proposed Methodologies</a:t>
                      </a:r>
                    </a:p>
                  </a:txBody>
                  <a:tcPr/>
                </a:tc>
                <a:tc>
                  <a:txBody>
                    <a:bodyPr/>
                    <a:lstStyle/>
                    <a:p>
                      <a:r>
                        <a:rPr lang="en-US" sz="1700" dirty="0"/>
                        <a:t>Main Contribution/ Limitation</a:t>
                      </a:r>
                    </a:p>
                  </a:txBody>
                  <a:tcPr/>
                </a:tc>
                <a:extLst>
                  <a:ext uri="{0D108BD9-81ED-4DB2-BD59-A6C34878D82A}">
                    <a16:rowId xmlns:a16="http://schemas.microsoft.com/office/drawing/2014/main" val="60544019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b="0" i="0" kern="1200" dirty="0">
                          <a:solidFill>
                            <a:schemeClr val="dk1"/>
                          </a:solidFill>
                          <a:effectLst/>
                          <a:latin typeface="+mn-lt"/>
                          <a:ea typeface="+mn-ea"/>
                          <a:cs typeface="+mn-cs"/>
                        </a:rPr>
                        <a:t>Applying Best Machine Learning Algorithms for Breast Cancer Prediction and Classification [2]</a:t>
                      </a:r>
                    </a:p>
                  </a:txBody>
                  <a:tcPr/>
                </a:tc>
                <a:tc>
                  <a:txBody>
                    <a:bodyPr/>
                    <a:lstStyle/>
                    <a:p>
                      <a:r>
                        <a:rPr lang="en-US" sz="1700" dirty="0"/>
                        <a:t>Uses the WBCD dataset and implements Random Forest, Naïve Bayes, SVM and KNN algorithms</a:t>
                      </a:r>
                    </a:p>
                  </a:txBody>
                  <a:tcPr/>
                </a:tc>
                <a:tc>
                  <a:txBody>
                    <a:bodyPr/>
                    <a:lstStyle/>
                    <a:p>
                      <a:r>
                        <a:rPr lang="en-US" sz="1700" dirty="0"/>
                        <a:t>No mention of non-linearities and pre-processing of data</a:t>
                      </a:r>
                    </a:p>
                  </a:txBody>
                  <a:tcPr/>
                </a:tc>
                <a:extLst>
                  <a:ext uri="{0D108BD9-81ED-4DB2-BD59-A6C34878D82A}">
                    <a16:rowId xmlns:a16="http://schemas.microsoft.com/office/drawing/2014/main" val="387589118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b="0" i="0" kern="1200" dirty="0">
                          <a:solidFill>
                            <a:schemeClr val="dk1"/>
                          </a:solidFill>
                          <a:effectLst/>
                          <a:latin typeface="+mn-lt"/>
                          <a:ea typeface="+mn-ea"/>
                          <a:cs typeface="+mn-cs"/>
                        </a:rPr>
                        <a:t>A Comparative Analysis of Nonlinear Machine Learning Algorithms for Breast Cancer Detection [3]</a:t>
                      </a:r>
                    </a:p>
                  </a:txBody>
                  <a:tcPr/>
                </a:tc>
                <a:tc>
                  <a:txBody>
                    <a:bodyPr/>
                    <a:lstStyle/>
                    <a:p>
                      <a:r>
                        <a:rPr lang="en-US" sz="1700" dirty="0"/>
                        <a:t>Uses the WBCD dataset and implements Multilayer Perceptron, KNN, Classification and Regression Trees (CART), Gaussian Naïve Bayes and  SVM algorithms </a:t>
                      </a:r>
                    </a:p>
                  </a:txBody>
                  <a:tcPr/>
                </a:tc>
                <a:tc>
                  <a:txBody>
                    <a:bodyPr/>
                    <a:lstStyle/>
                    <a:p>
                      <a:r>
                        <a:rPr lang="en-US" sz="1700" dirty="0"/>
                        <a:t>Concludes that Multilayer Perceptron is the best</a:t>
                      </a:r>
                    </a:p>
                  </a:txBody>
                  <a:tcPr/>
                </a:tc>
                <a:extLst>
                  <a:ext uri="{0D108BD9-81ED-4DB2-BD59-A6C34878D82A}">
                    <a16:rowId xmlns:a16="http://schemas.microsoft.com/office/drawing/2014/main" val="4075570067"/>
                  </a:ext>
                </a:extLst>
              </a:tr>
              <a:tr h="370840">
                <a:tc>
                  <a:txBody>
                    <a:bodyPr/>
                    <a:lstStyle/>
                    <a:p>
                      <a:r>
                        <a:rPr lang="en-US" sz="1700" dirty="0"/>
                        <a:t>Prediction of Malignant &amp; Benign Breast Cancer: A Data Mining Approach in Healthcare Applications[4]</a:t>
                      </a:r>
                    </a:p>
                  </a:txBody>
                  <a:tcPr/>
                </a:tc>
                <a:tc>
                  <a:txBody>
                    <a:bodyPr/>
                    <a:lstStyle/>
                    <a:p>
                      <a:r>
                        <a:rPr lang="en-US" sz="1700" dirty="0"/>
                        <a:t>Ada Boost M 1, Decision Table, J Rip, Lazy IBK, Logistics Regression, Multiclass Classifier, Multilayer Perceptron, Naive Bayes, Random forest and Random Tree are analyzed on WBCD</a:t>
                      </a:r>
                    </a:p>
                  </a:txBody>
                  <a:tcPr/>
                </a:tc>
                <a:tc>
                  <a:txBody>
                    <a:bodyPr/>
                    <a:lstStyle/>
                    <a:p>
                      <a:r>
                        <a:rPr lang="en-US" sz="1700" dirty="0"/>
                        <a:t>This work focuses on different classification techniques implementation for data mining in predicting malignant and benign breast cancer</a:t>
                      </a:r>
                    </a:p>
                  </a:txBody>
                  <a:tcPr/>
                </a:tc>
                <a:extLst>
                  <a:ext uri="{0D108BD9-81ED-4DB2-BD59-A6C34878D82A}">
                    <a16:rowId xmlns:a16="http://schemas.microsoft.com/office/drawing/2014/main" val="513596586"/>
                  </a:ext>
                </a:extLst>
              </a:tr>
            </a:tbl>
          </a:graphicData>
        </a:graphic>
      </p:graphicFrame>
    </p:spTree>
    <p:extLst>
      <p:ext uri="{BB962C8B-B14F-4D97-AF65-F5344CB8AC3E}">
        <p14:creationId xmlns:p14="http://schemas.microsoft.com/office/powerpoint/2010/main" val="3222851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094B4-FBA2-4F80-A6FC-B7FFC515AAC0}"/>
              </a:ext>
            </a:extLst>
          </p:cNvPr>
          <p:cNvSpPr>
            <a:spLocks noGrp="1"/>
          </p:cNvSpPr>
          <p:nvPr>
            <p:ph type="title"/>
          </p:nvPr>
        </p:nvSpPr>
        <p:spPr/>
        <p:txBody>
          <a:bodyPr/>
          <a:lstStyle/>
          <a:p>
            <a:r>
              <a:rPr lang="en-US" dirty="0"/>
              <a:t>Contd.</a:t>
            </a:r>
          </a:p>
        </p:txBody>
      </p:sp>
      <p:graphicFrame>
        <p:nvGraphicFramePr>
          <p:cNvPr id="4" name="Table 4">
            <a:extLst>
              <a:ext uri="{FF2B5EF4-FFF2-40B4-BE49-F238E27FC236}">
                <a16:creationId xmlns:a16="http://schemas.microsoft.com/office/drawing/2014/main" id="{4AE8D6FC-9F65-4715-B1AE-A85E9F46E1A2}"/>
              </a:ext>
            </a:extLst>
          </p:cNvPr>
          <p:cNvGraphicFramePr>
            <a:graphicFrameLocks noGrp="1"/>
          </p:cNvGraphicFramePr>
          <p:nvPr>
            <p:ph idx="1"/>
            <p:extLst>
              <p:ext uri="{D42A27DB-BD31-4B8C-83A1-F6EECF244321}">
                <p14:modId xmlns:p14="http://schemas.microsoft.com/office/powerpoint/2010/main" val="200681415"/>
              </p:ext>
            </p:extLst>
          </p:nvPr>
        </p:nvGraphicFramePr>
        <p:xfrm>
          <a:off x="3894138" y="353568"/>
          <a:ext cx="7315200" cy="6141720"/>
        </p:xfrm>
        <a:graphic>
          <a:graphicData uri="http://schemas.openxmlformats.org/drawingml/2006/table">
            <a:tbl>
              <a:tblPr firstRow="1" bandRow="1">
                <a:tableStyleId>{5C22544A-7EE6-4342-B048-85BDC9FD1C3A}</a:tableStyleId>
              </a:tblPr>
              <a:tblGrid>
                <a:gridCol w="2438400">
                  <a:extLst>
                    <a:ext uri="{9D8B030D-6E8A-4147-A177-3AD203B41FA5}">
                      <a16:colId xmlns:a16="http://schemas.microsoft.com/office/drawing/2014/main" val="1798260126"/>
                    </a:ext>
                  </a:extLst>
                </a:gridCol>
                <a:gridCol w="2438400">
                  <a:extLst>
                    <a:ext uri="{9D8B030D-6E8A-4147-A177-3AD203B41FA5}">
                      <a16:colId xmlns:a16="http://schemas.microsoft.com/office/drawing/2014/main" val="607592276"/>
                    </a:ext>
                  </a:extLst>
                </a:gridCol>
                <a:gridCol w="2438400">
                  <a:extLst>
                    <a:ext uri="{9D8B030D-6E8A-4147-A177-3AD203B41FA5}">
                      <a16:colId xmlns:a16="http://schemas.microsoft.com/office/drawing/2014/main" val="3946584039"/>
                    </a:ext>
                  </a:extLst>
                </a:gridCol>
              </a:tblGrid>
              <a:tr h="370840">
                <a:tc>
                  <a:txBody>
                    <a:bodyPr/>
                    <a:lstStyle/>
                    <a:p>
                      <a:r>
                        <a:rPr lang="en-US" sz="1700" dirty="0"/>
                        <a:t>Title</a:t>
                      </a:r>
                    </a:p>
                  </a:txBody>
                  <a:tcPr/>
                </a:tc>
                <a:tc>
                  <a:txBody>
                    <a:bodyPr/>
                    <a:lstStyle/>
                    <a:p>
                      <a:r>
                        <a:rPr lang="en-US" sz="1700" dirty="0"/>
                        <a:t>Proposed Methodologies</a:t>
                      </a:r>
                    </a:p>
                  </a:txBody>
                  <a:tcPr/>
                </a:tc>
                <a:tc>
                  <a:txBody>
                    <a:bodyPr/>
                    <a:lstStyle/>
                    <a:p>
                      <a:r>
                        <a:rPr lang="en-US" sz="1700" dirty="0"/>
                        <a:t>Main Contributions/ Limitations</a:t>
                      </a:r>
                    </a:p>
                  </a:txBody>
                  <a:tcPr/>
                </a:tc>
                <a:extLst>
                  <a:ext uri="{0D108BD9-81ED-4DB2-BD59-A6C34878D82A}">
                    <a16:rowId xmlns:a16="http://schemas.microsoft.com/office/drawing/2014/main" val="677587382"/>
                  </a:ext>
                </a:extLst>
              </a:tr>
              <a:tr h="370840">
                <a:tc>
                  <a:txBody>
                    <a:bodyPr/>
                    <a:lstStyle/>
                    <a:p>
                      <a:r>
                        <a:rPr lang="en-US" sz="1700" dirty="0"/>
                        <a:t>A Hybrid Approach for Breast Cancer Classification and Diagnosis[5]</a:t>
                      </a:r>
                    </a:p>
                  </a:txBody>
                  <a:tcPr/>
                </a:tc>
                <a:tc>
                  <a:txBody>
                    <a:bodyPr/>
                    <a:lstStyle/>
                    <a:p>
                      <a:r>
                        <a:rPr lang="en-US" sz="1700" dirty="0"/>
                        <a:t>Uses SVM and ANN on the WBCD</a:t>
                      </a:r>
                    </a:p>
                  </a:txBody>
                  <a:tcPr/>
                </a:tc>
                <a:tc>
                  <a:txBody>
                    <a:bodyPr/>
                    <a:lstStyle/>
                    <a:p>
                      <a:r>
                        <a:rPr lang="en-US" sz="1700" dirty="0"/>
                        <a:t>Data Analytics and machine learning methods provides framework for prognostic studies by errorless classification of data instances into relevant class based on the cancer severity</a:t>
                      </a:r>
                    </a:p>
                  </a:txBody>
                  <a:tcPr/>
                </a:tc>
                <a:extLst>
                  <a:ext uri="{0D108BD9-81ED-4DB2-BD59-A6C34878D82A}">
                    <a16:rowId xmlns:a16="http://schemas.microsoft.com/office/drawing/2014/main" val="379714551"/>
                  </a:ext>
                </a:extLst>
              </a:tr>
              <a:tr h="370840">
                <a:tc>
                  <a:txBody>
                    <a:bodyPr/>
                    <a:lstStyle/>
                    <a:p>
                      <a:r>
                        <a:rPr lang="en-US" sz="1700" dirty="0"/>
                        <a:t>Dataset of breast mammography images with masses[6]</a:t>
                      </a:r>
                    </a:p>
                  </a:txBody>
                  <a:tcPr/>
                </a:tc>
                <a:tc>
                  <a:txBody>
                    <a:bodyPr/>
                    <a:lstStyle/>
                    <a:p>
                      <a:r>
                        <a:rPr lang="en-US" sz="1800" b="0" i="0" kern="1200" dirty="0">
                          <a:solidFill>
                            <a:schemeClr val="dk1"/>
                          </a:solidFill>
                          <a:effectLst/>
                          <a:latin typeface="+mn-lt"/>
                          <a:ea typeface="+mn-ea"/>
                          <a:cs typeface="+mn-cs"/>
                        </a:rPr>
                        <a:t>Uses 106 breast mammography images with masses from </a:t>
                      </a:r>
                      <a:r>
                        <a:rPr lang="en-US" sz="1800" b="0" i="0" kern="1200" dirty="0" err="1">
                          <a:solidFill>
                            <a:schemeClr val="dk1"/>
                          </a:solidFill>
                          <a:effectLst/>
                          <a:latin typeface="+mn-lt"/>
                          <a:ea typeface="+mn-ea"/>
                          <a:cs typeface="+mn-cs"/>
                        </a:rPr>
                        <a:t>INbreast</a:t>
                      </a:r>
                      <a:r>
                        <a:rPr lang="en-US" sz="1800" b="0" i="0" kern="1200" dirty="0">
                          <a:solidFill>
                            <a:schemeClr val="dk1"/>
                          </a:solidFill>
                          <a:effectLst/>
                          <a:latin typeface="+mn-lt"/>
                          <a:ea typeface="+mn-ea"/>
                          <a:cs typeface="+mn-cs"/>
                        </a:rPr>
                        <a:t> database. And using data augmentation, images were increased to 7632 and then apply the CNN models including </a:t>
                      </a:r>
                      <a:r>
                        <a:rPr lang="en-US" sz="1800" b="0" i="0" kern="1200" dirty="0" err="1">
                          <a:solidFill>
                            <a:schemeClr val="dk1"/>
                          </a:solidFill>
                          <a:effectLst/>
                          <a:latin typeface="+mn-lt"/>
                          <a:ea typeface="+mn-ea"/>
                          <a:cs typeface="+mn-cs"/>
                        </a:rPr>
                        <a:t>AlexNet</a:t>
                      </a:r>
                      <a:r>
                        <a:rPr lang="en-US" sz="1800" b="0" i="0" kern="1200" dirty="0">
                          <a:solidFill>
                            <a:schemeClr val="dk1"/>
                          </a:solidFill>
                          <a:effectLst/>
                          <a:latin typeface="+mn-lt"/>
                          <a:ea typeface="+mn-ea"/>
                          <a:cs typeface="+mn-cs"/>
                        </a:rPr>
                        <a:t>, </a:t>
                      </a:r>
                      <a:r>
                        <a:rPr lang="en-US" sz="1800" b="0" i="0" kern="1200" dirty="0" err="1">
                          <a:solidFill>
                            <a:schemeClr val="dk1"/>
                          </a:solidFill>
                          <a:effectLst/>
                          <a:latin typeface="+mn-lt"/>
                          <a:ea typeface="+mn-ea"/>
                          <a:cs typeface="+mn-cs"/>
                        </a:rPr>
                        <a:t>DenseNet</a:t>
                      </a:r>
                      <a:r>
                        <a:rPr lang="en-US" sz="1800" b="0" i="0" kern="1200" dirty="0">
                          <a:solidFill>
                            <a:schemeClr val="dk1"/>
                          </a:solidFill>
                          <a:effectLst/>
                          <a:latin typeface="+mn-lt"/>
                          <a:ea typeface="+mn-ea"/>
                          <a:cs typeface="+mn-cs"/>
                        </a:rPr>
                        <a:t>, and </a:t>
                      </a:r>
                      <a:r>
                        <a:rPr lang="en-US" sz="1800" b="0" i="0" kern="1200" dirty="0" err="1">
                          <a:solidFill>
                            <a:schemeClr val="dk1"/>
                          </a:solidFill>
                          <a:effectLst/>
                          <a:latin typeface="+mn-lt"/>
                          <a:ea typeface="+mn-ea"/>
                          <a:cs typeface="+mn-cs"/>
                        </a:rPr>
                        <a:t>ShuffleNet</a:t>
                      </a:r>
                      <a:r>
                        <a:rPr lang="en-US" sz="1800" b="0" i="0" kern="1200" dirty="0">
                          <a:solidFill>
                            <a:schemeClr val="dk1"/>
                          </a:solidFill>
                          <a:effectLst/>
                          <a:latin typeface="+mn-lt"/>
                          <a:ea typeface="+mn-ea"/>
                          <a:cs typeface="+mn-cs"/>
                        </a:rPr>
                        <a:t>.</a:t>
                      </a:r>
                      <a:endParaRPr lang="en-US" sz="1700" dirty="0"/>
                    </a:p>
                  </a:txBody>
                  <a:tcPr/>
                </a:tc>
                <a:tc>
                  <a:txBody>
                    <a:bodyPr/>
                    <a:lstStyle/>
                    <a:p>
                      <a:r>
                        <a:rPr lang="en-US" sz="1700" dirty="0"/>
                        <a:t>Utilize data augmentation and classify these mammography images</a:t>
                      </a:r>
                    </a:p>
                  </a:txBody>
                  <a:tcPr/>
                </a:tc>
                <a:extLst>
                  <a:ext uri="{0D108BD9-81ED-4DB2-BD59-A6C34878D82A}">
                    <a16:rowId xmlns:a16="http://schemas.microsoft.com/office/drawing/2014/main" val="3531291192"/>
                  </a:ext>
                </a:extLst>
              </a:tr>
            </a:tbl>
          </a:graphicData>
        </a:graphic>
      </p:graphicFrame>
    </p:spTree>
    <p:extLst>
      <p:ext uri="{BB962C8B-B14F-4D97-AF65-F5344CB8AC3E}">
        <p14:creationId xmlns:p14="http://schemas.microsoft.com/office/powerpoint/2010/main" val="446371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E25BD-F8F7-4212-9509-4A6A7B3D7F29}"/>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48D38695-0222-44D5-A685-E380272DEC25}"/>
              </a:ext>
            </a:extLst>
          </p:cNvPr>
          <p:cNvSpPr>
            <a:spLocks noGrp="1"/>
          </p:cNvSpPr>
          <p:nvPr>
            <p:ph idx="1"/>
          </p:nvPr>
        </p:nvSpPr>
        <p:spPr/>
        <p:txBody>
          <a:bodyPr/>
          <a:lstStyle/>
          <a:p>
            <a:r>
              <a:rPr lang="en-US" dirty="0">
                <a:solidFill>
                  <a:schemeClr val="tx1"/>
                </a:solidFill>
              </a:rPr>
              <a:t>To compare and analyze different machine learning techniques (Supervised Learning and Ensemble) for efficient detection of Breast Cancer through Mammographic Masses.</a:t>
            </a:r>
          </a:p>
        </p:txBody>
      </p:sp>
    </p:spTree>
    <p:extLst>
      <p:ext uri="{BB962C8B-B14F-4D97-AF65-F5344CB8AC3E}">
        <p14:creationId xmlns:p14="http://schemas.microsoft.com/office/powerpoint/2010/main" val="1290065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9BCA5-A6D6-4F25-8CAC-DE2371D26F60}"/>
              </a:ext>
            </a:extLst>
          </p:cNvPr>
          <p:cNvSpPr>
            <a:spLocks noGrp="1"/>
          </p:cNvSpPr>
          <p:nvPr>
            <p:ph type="title"/>
          </p:nvPr>
        </p:nvSpPr>
        <p:spPr/>
        <p:txBody>
          <a:bodyPr/>
          <a:lstStyle/>
          <a:p>
            <a:r>
              <a:rPr lang="en-US" dirty="0"/>
              <a:t>Dataset</a:t>
            </a:r>
          </a:p>
        </p:txBody>
      </p:sp>
      <p:sp>
        <p:nvSpPr>
          <p:cNvPr id="3" name="Content Placeholder 2">
            <a:extLst>
              <a:ext uri="{FF2B5EF4-FFF2-40B4-BE49-F238E27FC236}">
                <a16:creationId xmlns:a16="http://schemas.microsoft.com/office/drawing/2014/main" id="{42991374-82CD-4293-B738-103ABA863B6B}"/>
              </a:ext>
            </a:extLst>
          </p:cNvPr>
          <p:cNvSpPr>
            <a:spLocks noGrp="1"/>
          </p:cNvSpPr>
          <p:nvPr>
            <p:ph idx="1"/>
          </p:nvPr>
        </p:nvSpPr>
        <p:spPr>
          <a:xfrm>
            <a:off x="3736103" y="864108"/>
            <a:ext cx="4065057" cy="5120640"/>
          </a:xfrm>
        </p:spPr>
        <p:txBody>
          <a:bodyPr/>
          <a:lstStyle/>
          <a:p>
            <a:r>
              <a:rPr lang="en-US" dirty="0">
                <a:solidFill>
                  <a:schemeClr val="tx1"/>
                </a:solidFill>
              </a:rPr>
              <a:t>The dataset being used is </a:t>
            </a:r>
            <a:r>
              <a:rPr lang="en-US" b="1" dirty="0">
                <a:solidFill>
                  <a:schemeClr val="tx1"/>
                </a:solidFill>
              </a:rPr>
              <a:t>Mammographic Mass Data Set </a:t>
            </a:r>
            <a:r>
              <a:rPr lang="en-US" dirty="0">
                <a:solidFill>
                  <a:schemeClr val="tx1"/>
                </a:solidFill>
              </a:rPr>
              <a:t>from UCI Machine Learning Repository.[7]</a:t>
            </a:r>
          </a:p>
          <a:p>
            <a:r>
              <a:rPr lang="en-US" dirty="0">
                <a:solidFill>
                  <a:schemeClr val="tx1"/>
                </a:solidFill>
              </a:rPr>
              <a:t>Mammography is the most effective method for breast cancer screening available today.</a:t>
            </a:r>
          </a:p>
          <a:p>
            <a:r>
              <a:rPr lang="en-US" dirty="0">
                <a:solidFill>
                  <a:schemeClr val="tx1"/>
                </a:solidFill>
              </a:rPr>
              <a:t>This dataset can be used to predict the severity (benign or malignant) of a mammographic mass lesion from BI-RADS attributes and the patient’s age.</a:t>
            </a:r>
          </a:p>
          <a:p>
            <a:r>
              <a:rPr lang="en-US" dirty="0">
                <a:solidFill>
                  <a:schemeClr val="tx1"/>
                </a:solidFill>
              </a:rPr>
              <a:t>This dataset has 961 instances and 6 attributes, and the class distribution is  benign: 516 and malignant: 445.</a:t>
            </a:r>
          </a:p>
        </p:txBody>
      </p:sp>
      <p:pic>
        <p:nvPicPr>
          <p:cNvPr id="1026" name="Picture 2">
            <a:extLst>
              <a:ext uri="{FF2B5EF4-FFF2-40B4-BE49-F238E27FC236}">
                <a16:creationId xmlns:a16="http://schemas.microsoft.com/office/drawing/2014/main" id="{40C584BE-AC16-45A1-8626-E0208904CC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4325" y="2100453"/>
            <a:ext cx="3705225" cy="26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571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FDF11-8D2A-483A-BF95-68664F642B84}"/>
              </a:ext>
            </a:extLst>
          </p:cNvPr>
          <p:cNvSpPr>
            <a:spLocks noGrp="1"/>
          </p:cNvSpPr>
          <p:nvPr>
            <p:ph type="title"/>
          </p:nvPr>
        </p:nvSpPr>
        <p:spPr/>
        <p:txBody>
          <a:bodyPr/>
          <a:lstStyle/>
          <a:p>
            <a:r>
              <a:rPr lang="en-US" dirty="0"/>
              <a:t>Contd.</a:t>
            </a:r>
          </a:p>
        </p:txBody>
      </p:sp>
      <p:pic>
        <p:nvPicPr>
          <p:cNvPr id="4" name="Content Placeholder 3">
            <a:extLst>
              <a:ext uri="{FF2B5EF4-FFF2-40B4-BE49-F238E27FC236}">
                <a16:creationId xmlns:a16="http://schemas.microsoft.com/office/drawing/2014/main" id="{511136CB-68E1-4BF4-9263-C6B40103C594}"/>
              </a:ext>
            </a:extLst>
          </p:cNvPr>
          <p:cNvPicPr>
            <a:picLocks noGrp="1" noChangeAspect="1"/>
          </p:cNvPicPr>
          <p:nvPr>
            <p:ph idx="1"/>
          </p:nvPr>
        </p:nvPicPr>
        <p:blipFill>
          <a:blip r:embed="rId2"/>
          <a:stretch>
            <a:fillRect/>
          </a:stretch>
        </p:blipFill>
        <p:spPr>
          <a:xfrm>
            <a:off x="4930413" y="1361787"/>
            <a:ext cx="5191850" cy="4124901"/>
          </a:xfrm>
          <a:prstGeom prst="rect">
            <a:avLst/>
          </a:prstGeom>
        </p:spPr>
      </p:pic>
    </p:spTree>
    <p:extLst>
      <p:ext uri="{BB962C8B-B14F-4D97-AF65-F5344CB8AC3E}">
        <p14:creationId xmlns:p14="http://schemas.microsoft.com/office/powerpoint/2010/main" val="4255921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338EF-19B0-4729-B5DF-BBD42D714582}"/>
              </a:ext>
            </a:extLst>
          </p:cNvPr>
          <p:cNvSpPr>
            <a:spLocks noGrp="1"/>
          </p:cNvSpPr>
          <p:nvPr>
            <p:ph type="title"/>
          </p:nvPr>
        </p:nvSpPr>
        <p:spPr/>
        <p:txBody>
          <a:bodyPr/>
          <a:lstStyle/>
          <a:p>
            <a:r>
              <a:rPr lang="en-US" dirty="0"/>
              <a:t>Attribute Information</a:t>
            </a:r>
          </a:p>
        </p:txBody>
      </p:sp>
      <p:sp>
        <p:nvSpPr>
          <p:cNvPr id="3" name="Content Placeholder 2">
            <a:extLst>
              <a:ext uri="{FF2B5EF4-FFF2-40B4-BE49-F238E27FC236}">
                <a16:creationId xmlns:a16="http://schemas.microsoft.com/office/drawing/2014/main" id="{5F8DFD3B-CAF1-47E2-99F7-D4689F7278F3}"/>
              </a:ext>
            </a:extLst>
          </p:cNvPr>
          <p:cNvSpPr>
            <a:spLocks noGrp="1"/>
          </p:cNvSpPr>
          <p:nvPr>
            <p:ph idx="1"/>
          </p:nvPr>
        </p:nvSpPr>
        <p:spPr>
          <a:xfrm>
            <a:off x="3869268" y="488271"/>
            <a:ext cx="7315200" cy="5859263"/>
          </a:xfrm>
        </p:spPr>
        <p:txBody>
          <a:bodyPr>
            <a:normAutofit fontScale="92500" lnSpcReduction="20000"/>
          </a:bodyPr>
          <a:lstStyle/>
          <a:p>
            <a:pPr marL="0" indent="0">
              <a:buNone/>
            </a:pPr>
            <a:r>
              <a:rPr lang="en-US" b="1" dirty="0">
                <a:solidFill>
                  <a:schemeClr val="tx1"/>
                </a:solidFill>
              </a:rPr>
              <a:t>6 Attributes in total (1 goal field, 1 non-predictive, 4 predictive attributes):</a:t>
            </a:r>
          </a:p>
          <a:p>
            <a:pPr marL="457200" indent="-457200">
              <a:buFont typeface="+mj-lt"/>
              <a:buAutoNum type="arabicPeriod"/>
            </a:pPr>
            <a:r>
              <a:rPr lang="en-US" dirty="0">
                <a:solidFill>
                  <a:schemeClr val="tx1"/>
                </a:solidFill>
              </a:rPr>
              <a:t>BI-RADS assessment: 1 to 5 (ordinal)</a:t>
            </a:r>
          </a:p>
          <a:p>
            <a:pPr marL="457200" indent="-457200">
              <a:buFont typeface="+mj-lt"/>
              <a:buAutoNum type="arabicPeriod"/>
            </a:pPr>
            <a:r>
              <a:rPr lang="en-US" dirty="0">
                <a:solidFill>
                  <a:schemeClr val="tx1"/>
                </a:solidFill>
              </a:rPr>
              <a:t>Age: patient's age in years (integer)</a:t>
            </a:r>
          </a:p>
          <a:p>
            <a:pPr marL="457200" indent="-457200">
              <a:buFont typeface="+mj-lt"/>
              <a:buAutoNum type="arabicPeriod"/>
            </a:pPr>
            <a:r>
              <a:rPr lang="en-US" dirty="0">
                <a:solidFill>
                  <a:schemeClr val="tx1"/>
                </a:solidFill>
              </a:rPr>
              <a:t>Shape: mass shape: round=1, oval=2, lobular=3, irregular=4, (nominal)</a:t>
            </a:r>
          </a:p>
          <a:p>
            <a:pPr marL="457200" indent="-457200">
              <a:buFont typeface="+mj-lt"/>
              <a:buAutoNum type="arabicPeriod"/>
            </a:pPr>
            <a:r>
              <a:rPr lang="en-US" dirty="0">
                <a:solidFill>
                  <a:schemeClr val="tx1"/>
                </a:solidFill>
              </a:rPr>
              <a:t>Margin: mass margin: circumscribed=1, </a:t>
            </a:r>
            <a:r>
              <a:rPr lang="en-US" dirty="0" err="1">
                <a:solidFill>
                  <a:schemeClr val="tx1"/>
                </a:solidFill>
              </a:rPr>
              <a:t>microlobulated</a:t>
            </a:r>
            <a:r>
              <a:rPr lang="en-US" dirty="0">
                <a:solidFill>
                  <a:schemeClr val="tx1"/>
                </a:solidFill>
              </a:rPr>
              <a:t>=2, obscured=3, ill-defined=4, </a:t>
            </a:r>
            <a:r>
              <a:rPr lang="en-US" dirty="0" err="1">
                <a:solidFill>
                  <a:schemeClr val="tx1"/>
                </a:solidFill>
              </a:rPr>
              <a:t>spiculated</a:t>
            </a:r>
            <a:r>
              <a:rPr lang="en-US" dirty="0">
                <a:solidFill>
                  <a:schemeClr val="tx1"/>
                </a:solidFill>
              </a:rPr>
              <a:t>=5 (nominal)</a:t>
            </a:r>
          </a:p>
          <a:p>
            <a:pPr marL="457200" indent="-457200">
              <a:buFont typeface="+mj-lt"/>
              <a:buAutoNum type="arabicPeriod"/>
            </a:pPr>
            <a:r>
              <a:rPr lang="en-US" dirty="0">
                <a:solidFill>
                  <a:schemeClr val="tx1"/>
                </a:solidFill>
              </a:rPr>
              <a:t>Density: mass density high=1, iso=2, low=3, fat-containing=4 (ordinal)</a:t>
            </a:r>
          </a:p>
          <a:p>
            <a:pPr marL="457200" indent="-457200">
              <a:buFont typeface="+mj-lt"/>
              <a:buAutoNum type="arabicPeriod"/>
            </a:pPr>
            <a:r>
              <a:rPr lang="en-US" dirty="0">
                <a:solidFill>
                  <a:schemeClr val="tx1"/>
                </a:solidFill>
              </a:rPr>
              <a:t>Severity: benign=0 or malignant=1 (binominal, goal field!)</a:t>
            </a:r>
          </a:p>
          <a:p>
            <a:pPr marL="0" indent="0">
              <a:buNone/>
            </a:pPr>
            <a:r>
              <a:rPr lang="en-US" b="1" dirty="0">
                <a:solidFill>
                  <a:schemeClr val="tx1"/>
                </a:solidFill>
              </a:rPr>
              <a:t>Missing Attribute Values:</a:t>
            </a:r>
          </a:p>
          <a:p>
            <a:pPr marL="457200" indent="-457200">
              <a:buFont typeface="+mj-lt"/>
              <a:buAutoNum type="arabicPeriod"/>
            </a:pPr>
            <a:r>
              <a:rPr lang="en-US" dirty="0">
                <a:solidFill>
                  <a:schemeClr val="tx1"/>
                </a:solidFill>
              </a:rPr>
              <a:t>BI-RADS assessment: 2</a:t>
            </a:r>
          </a:p>
          <a:p>
            <a:pPr marL="457200" indent="-457200">
              <a:buFont typeface="+mj-lt"/>
              <a:buAutoNum type="arabicPeriod"/>
            </a:pPr>
            <a:r>
              <a:rPr lang="en-US" dirty="0">
                <a:solidFill>
                  <a:schemeClr val="tx1"/>
                </a:solidFill>
              </a:rPr>
              <a:t>Age: 5</a:t>
            </a:r>
          </a:p>
          <a:p>
            <a:pPr marL="457200" indent="-457200">
              <a:buFont typeface="+mj-lt"/>
              <a:buAutoNum type="arabicPeriod"/>
            </a:pPr>
            <a:r>
              <a:rPr lang="en-US" dirty="0">
                <a:solidFill>
                  <a:schemeClr val="tx1"/>
                </a:solidFill>
              </a:rPr>
              <a:t>Shape: 31</a:t>
            </a:r>
          </a:p>
          <a:p>
            <a:pPr marL="457200" indent="-457200">
              <a:buFont typeface="+mj-lt"/>
              <a:buAutoNum type="arabicPeriod"/>
            </a:pPr>
            <a:r>
              <a:rPr lang="en-US" dirty="0">
                <a:solidFill>
                  <a:schemeClr val="tx1"/>
                </a:solidFill>
              </a:rPr>
              <a:t>Margin: 48</a:t>
            </a:r>
          </a:p>
          <a:p>
            <a:pPr marL="457200" indent="-457200">
              <a:buFont typeface="+mj-lt"/>
              <a:buAutoNum type="arabicPeriod"/>
            </a:pPr>
            <a:r>
              <a:rPr lang="en-US" dirty="0">
                <a:solidFill>
                  <a:schemeClr val="tx1"/>
                </a:solidFill>
              </a:rPr>
              <a:t>Density: 76</a:t>
            </a:r>
          </a:p>
          <a:p>
            <a:pPr marL="457200" indent="-457200">
              <a:buFont typeface="+mj-lt"/>
              <a:buAutoNum type="arabicPeriod"/>
            </a:pPr>
            <a:r>
              <a:rPr lang="en-US" dirty="0">
                <a:solidFill>
                  <a:schemeClr val="tx1"/>
                </a:solidFill>
              </a:rPr>
              <a:t>Severity: 0</a:t>
            </a:r>
          </a:p>
        </p:txBody>
      </p:sp>
    </p:spTree>
    <p:extLst>
      <p:ext uri="{BB962C8B-B14F-4D97-AF65-F5344CB8AC3E}">
        <p14:creationId xmlns:p14="http://schemas.microsoft.com/office/powerpoint/2010/main" val="429956555"/>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3.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Frame design</Template>
  <TotalTime>0</TotalTime>
  <Words>1325</Words>
  <Application>Microsoft Office PowerPoint</Application>
  <PresentationFormat>Widescreen</PresentationFormat>
  <Paragraphs>158</Paragraphs>
  <Slides>17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Corbel</vt:lpstr>
      <vt:lpstr>Wingdings 2</vt:lpstr>
      <vt:lpstr>Frame</vt:lpstr>
      <vt:lpstr>Comparative Study of Machine Learning Algorithms for Cancer Detection Using Mammographic Masses</vt:lpstr>
      <vt:lpstr>Agenda</vt:lpstr>
      <vt:lpstr>Introduction</vt:lpstr>
      <vt:lpstr>Literature Review</vt:lpstr>
      <vt:lpstr>Contd.</vt:lpstr>
      <vt:lpstr>Problem Statement</vt:lpstr>
      <vt:lpstr>Dataset</vt:lpstr>
      <vt:lpstr>Contd.</vt:lpstr>
      <vt:lpstr>Attribute Information</vt:lpstr>
      <vt:lpstr>Proposed Methodologies</vt:lpstr>
      <vt:lpstr>PowerPoint Presentation</vt:lpstr>
      <vt:lpstr>Results</vt:lpstr>
      <vt:lpstr>Contd.</vt:lpstr>
      <vt:lpstr>Conclusion</vt:lpstr>
      <vt:lpstr>PowerPoint Presentation</vt:lpstr>
      <vt:lpstr>References</vt:lpstr>
      <vt:lpstr>Contd.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2022-10-31T10:31:21Z</dcterms:created>
  <dcterms:modified xsi:type="dcterms:W3CDTF">2022-12-28T11:42:13Z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